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ms-office.legacyDiagramTex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87" r:id="rId3"/>
    <p:sldId id="284" r:id="rId4"/>
    <p:sldId id="257" r:id="rId5"/>
    <p:sldId id="258" r:id="rId6"/>
    <p:sldId id="259" r:id="rId7"/>
    <p:sldId id="260" r:id="rId8"/>
    <p:sldId id="283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86" r:id="rId19"/>
    <p:sldId id="281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88" r:id="rId29"/>
    <p:sldId id="289" r:id="rId30"/>
    <p:sldId id="278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ECC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06/relationships/legacyDocTextInfo" Target="legacyDocTextInfo.bin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8.bin"/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10" Type="http://schemas.microsoft.com/office/2006/relationships/legacyDiagramText" Target="legacyDiagramText10.bin"/><Relationship Id="rId4" Type="http://schemas.microsoft.com/office/2006/relationships/legacyDiagramText" Target="legacyDiagramText4.bin"/><Relationship Id="rId9" Type="http://schemas.microsoft.com/office/2006/relationships/legacyDiagramText" Target="legacyDiagramText9.bin"/></Relationships>
</file>

<file path=ppt/drawings/_rels/vmlDrawing2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18.bin"/><Relationship Id="rId3" Type="http://schemas.microsoft.com/office/2006/relationships/legacyDiagramText" Target="legacyDiagramText13.bin"/><Relationship Id="rId7" Type="http://schemas.microsoft.com/office/2006/relationships/legacyDiagramText" Target="legacyDiagramText17.bin"/><Relationship Id="rId2" Type="http://schemas.microsoft.com/office/2006/relationships/legacyDiagramText" Target="legacyDiagramText12.bin"/><Relationship Id="rId1" Type="http://schemas.microsoft.com/office/2006/relationships/legacyDiagramText" Target="legacyDiagramText11.bin"/><Relationship Id="rId6" Type="http://schemas.microsoft.com/office/2006/relationships/legacyDiagramText" Target="legacyDiagramText16.bin"/><Relationship Id="rId5" Type="http://schemas.microsoft.com/office/2006/relationships/legacyDiagramText" Target="legacyDiagramText15.bin"/><Relationship Id="rId10" Type="http://schemas.microsoft.com/office/2006/relationships/legacyDiagramText" Target="legacyDiagramText20.bin"/><Relationship Id="rId4" Type="http://schemas.microsoft.com/office/2006/relationships/legacyDiagramText" Target="legacyDiagramText14.bin"/><Relationship Id="rId9" Type="http://schemas.microsoft.com/office/2006/relationships/legacyDiagramText" Target="legacyDiagramText19.bin"/></Relationships>
</file>

<file path=ppt/drawings/_rels/vmlDrawing3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28.bin"/><Relationship Id="rId13" Type="http://schemas.microsoft.com/office/2006/relationships/legacyDiagramText" Target="legacyDiagramText33.bin"/><Relationship Id="rId18" Type="http://schemas.microsoft.com/office/2006/relationships/legacyDiagramText" Target="legacyDiagramText38.bin"/><Relationship Id="rId3" Type="http://schemas.microsoft.com/office/2006/relationships/legacyDiagramText" Target="legacyDiagramText23.bin"/><Relationship Id="rId7" Type="http://schemas.microsoft.com/office/2006/relationships/legacyDiagramText" Target="legacyDiagramText27.bin"/><Relationship Id="rId12" Type="http://schemas.microsoft.com/office/2006/relationships/legacyDiagramText" Target="legacyDiagramText32.bin"/><Relationship Id="rId17" Type="http://schemas.microsoft.com/office/2006/relationships/legacyDiagramText" Target="legacyDiagramText37.bin"/><Relationship Id="rId2" Type="http://schemas.microsoft.com/office/2006/relationships/legacyDiagramText" Target="legacyDiagramText22.bin"/><Relationship Id="rId16" Type="http://schemas.microsoft.com/office/2006/relationships/legacyDiagramText" Target="legacyDiagramText36.bin"/><Relationship Id="rId20" Type="http://schemas.microsoft.com/office/2006/relationships/legacyDiagramText" Target="legacyDiagramText40.bin"/><Relationship Id="rId1" Type="http://schemas.microsoft.com/office/2006/relationships/legacyDiagramText" Target="legacyDiagramText21.bin"/><Relationship Id="rId6" Type="http://schemas.microsoft.com/office/2006/relationships/legacyDiagramText" Target="legacyDiagramText26.bin"/><Relationship Id="rId11" Type="http://schemas.microsoft.com/office/2006/relationships/legacyDiagramText" Target="legacyDiagramText31.bin"/><Relationship Id="rId5" Type="http://schemas.microsoft.com/office/2006/relationships/legacyDiagramText" Target="legacyDiagramText25.bin"/><Relationship Id="rId15" Type="http://schemas.microsoft.com/office/2006/relationships/legacyDiagramText" Target="legacyDiagramText35.bin"/><Relationship Id="rId10" Type="http://schemas.microsoft.com/office/2006/relationships/legacyDiagramText" Target="legacyDiagramText30.bin"/><Relationship Id="rId19" Type="http://schemas.microsoft.com/office/2006/relationships/legacyDiagramText" Target="legacyDiagramText39.bin"/><Relationship Id="rId4" Type="http://schemas.microsoft.com/office/2006/relationships/legacyDiagramText" Target="legacyDiagramText24.bin"/><Relationship Id="rId9" Type="http://schemas.microsoft.com/office/2006/relationships/legacyDiagramText" Target="legacyDiagramText29.bin"/><Relationship Id="rId14" Type="http://schemas.microsoft.com/office/2006/relationships/legacyDiagramText" Target="legacyDiagramText34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35864-2BDE-4DDB-91D0-5450676C751A}" type="datetimeFigureOut">
              <a:rPr lang="ru-RU" smtClean="0"/>
              <a:pPr/>
              <a:t>13.03.2013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F4360-C2E5-467D-9F69-FE2F305E7B5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F4360-C2E5-467D-9F69-FE2F305E7B5F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94632-2F56-4023-A850-6AC03F9093E8}" type="datetime1">
              <a:rPr lang="ru-RU" smtClean="0"/>
              <a:pPr/>
              <a:t>13.03.2013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CC675-9E5C-4AA4-A6D9-3005E0643E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367B7-99CB-4C8E-900E-79625B039C4B}" type="datetime1">
              <a:rPr lang="ru-RU" smtClean="0"/>
              <a:pPr/>
              <a:t>13.03.2013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CC675-9E5C-4AA4-A6D9-3005E0643E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20F01-4F5C-46AB-8587-4CB55E046E2C}" type="datetime1">
              <a:rPr lang="ru-RU" smtClean="0"/>
              <a:pPr/>
              <a:t>13.03.2013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CC675-9E5C-4AA4-A6D9-3005E0643E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BE1E3A8-C9D7-43DB-99DE-52D7CA972237}" type="datetime1">
              <a:rPr lang="ru-RU" smtClean="0"/>
              <a:pPr/>
              <a:t>13.03.2013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B0EE6BA-4E4F-44A7-9D35-BB537DEB501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5DB1315-3A9A-4BCA-8983-5FCAF3B77EAA}" type="datetime1">
              <a:rPr lang="ru-RU" smtClean="0"/>
              <a:pPr/>
              <a:t>13.03.2013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AC8CA06-D78F-47BA-B1C4-0A1C9AAE00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699D-2D77-4D02-A8DB-EE0BDACC75F7}" type="datetime1">
              <a:rPr lang="ru-RU" smtClean="0"/>
              <a:pPr/>
              <a:t>13.03.2013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CC675-9E5C-4AA4-A6D9-3005E0643E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8552-914B-41A9-859F-AB1847316CD8}" type="datetime1">
              <a:rPr lang="ru-RU" smtClean="0"/>
              <a:pPr/>
              <a:t>13.03.2013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CC675-9E5C-4AA4-A6D9-3005E0643E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0721E-1EDD-490C-91E8-3872693225E2}" type="datetime1">
              <a:rPr lang="ru-RU" smtClean="0"/>
              <a:pPr/>
              <a:t>13.03.2013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CC675-9E5C-4AA4-A6D9-3005E0643E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04745-CC6B-46A9-8DA2-35C277D2DD24}" type="datetime1">
              <a:rPr lang="ru-RU" smtClean="0"/>
              <a:pPr/>
              <a:t>13.03.2013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CC675-9E5C-4AA4-A6D9-3005E0643E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A6981-D91C-4A19-95AB-B09BE7A5087A}" type="datetime1">
              <a:rPr lang="ru-RU" smtClean="0"/>
              <a:pPr/>
              <a:t>13.03.2013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CC675-9E5C-4AA4-A6D9-3005E0643E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42A4D-1159-4023-B13D-28CC899EE86C}" type="datetime1">
              <a:rPr lang="ru-RU" smtClean="0"/>
              <a:pPr/>
              <a:t>13.03.2013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CC675-9E5C-4AA4-A6D9-3005E0643E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F849B-7772-40A2-870E-568A520B1C4E}" type="datetime1">
              <a:rPr lang="ru-RU" smtClean="0"/>
              <a:pPr/>
              <a:t>13.03.2013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CC675-9E5C-4AA4-A6D9-3005E0643E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772E2-8E7B-449C-9211-F6BD76C57331}" type="datetime1">
              <a:rPr lang="ru-RU" smtClean="0"/>
              <a:pPr/>
              <a:t>13.03.2013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CC675-9E5C-4AA4-A6D9-3005E0643E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2303F-376C-48FB-853E-DBCB55B632C0}" type="datetime1">
              <a:rPr lang="ru-RU" smtClean="0"/>
              <a:pPr/>
              <a:t>13.03.2013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CC675-9E5C-4AA4-A6D9-3005E0643E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4.xml"/><Relationship Id="rId1" Type="http://schemas.openxmlformats.org/officeDocument/2006/relationships/audio" Target="file:///G:\&#1084;&#1072;&#1089;&#1090;&#1077;&#1088;%20&#1082;&#1083;&#1072;&#1089;&#1089;%20&#1052;&#1072;&#1093;&#1086;&#1085;&#1080;&#1085;&#1086;&#1081;\&#1041;&#1077;&#1083;&#1099;&#1081;_&#1086;&#1088;&#1077;&#1083;__&#1050;&#1072;&#1082;_&#1091;&#1087;&#1086;&#1080;&#1090;&#1077;&#1083;&#1100;&#1085;&#1099;_&#1074;_&#1056;&#1086;&#1089;&#1089;&#1080;&#1080;_&#1074;&#1077;&#1095;&#1077;&#1088;&#1072;_(&#1084;&#1080;&#1085;&#1091;&#1089;)(MusVid.net).mp3" TargetMode="External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jpe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VJIK\Desktop\&#1084;&#1072;&#1089;&#1090;&#1077;&#1088;%20&#1082;&#1083;&#1072;&#1089;&#1089;\&#1084;&#1072;&#1089;&#1090;&#1077;&#1088;%20&#1082;&#1083;&#1072;&#1089;&#1089;%20&#1052;&#1072;&#1093;&#1086;&#1085;&#1080;&#1085;&#1086;&#1081;\Fausto%20Papetti%20-%20Just%20Thet%20Same%20Old.mp3" TargetMode="External"/><Relationship Id="rId6" Type="http://schemas.openxmlformats.org/officeDocument/2006/relationships/image" Target="../media/image5.wmf"/><Relationship Id="rId5" Type="http://schemas.openxmlformats.org/officeDocument/2006/relationships/image" Target="../media/image4.gif"/><Relationship Id="rId4" Type="http://schemas.openxmlformats.org/officeDocument/2006/relationships/image" Target="../media/image3.wmf"/><Relationship Id="rId9" Type="http://schemas.openxmlformats.org/officeDocument/2006/relationships/image" Target="../media/image8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G:\&#1084;&#1072;&#1089;&#1090;&#1077;&#1088;%20&#1082;&#1083;&#1072;&#1089;&#1089;%20&#1052;&#1072;&#1093;&#1086;&#1085;&#1080;&#1085;&#1086;&#1081;\F.%20Papetti.%20Emanuelle.mp3" TargetMode="Externa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1" descr="C:\Users\VJIK\Desktop\мастер класс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3" y="-26988"/>
            <a:ext cx="9229726" cy="691356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428604"/>
            <a:ext cx="8786874" cy="1571636"/>
          </a:xfrm>
        </p:spPr>
        <p:txBody>
          <a:bodyPr>
            <a:noAutofit/>
          </a:bodyPr>
          <a:lstStyle/>
          <a:p>
            <a:r>
              <a:rPr lang="ru-RU" b="1" dirty="0" smtClean="0"/>
              <a:t>Мастер-класс</a:t>
            </a:r>
            <a:r>
              <a:rPr lang="ru-RU" sz="3200" dirty="0" smtClean="0"/>
              <a:t>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 smtClean="0"/>
              <a:t>“</a:t>
            </a:r>
            <a:r>
              <a:rPr lang="ru-RU" sz="3200" b="1" dirty="0" smtClean="0"/>
              <a:t>Способы решения задач по комбинаторике</a:t>
            </a:r>
            <a:r>
              <a:rPr lang="en-US" sz="3200" b="1" dirty="0" smtClean="0"/>
              <a:t>”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3438" y="2857496"/>
            <a:ext cx="4286280" cy="3214710"/>
          </a:xfrm>
        </p:spPr>
        <p:txBody>
          <a:bodyPr>
            <a:normAutofit fontScale="77500" lnSpcReduction="20000"/>
          </a:bodyPr>
          <a:lstStyle/>
          <a:p>
            <a:pPr indent="-358775" algn="l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</a:rPr>
              <a:t>Махониной Марины Валентиновны,</a:t>
            </a:r>
          </a:p>
          <a:p>
            <a:pPr indent="-358775"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учителя  начальных классов</a:t>
            </a:r>
          </a:p>
          <a:p>
            <a:pPr indent="-358775"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МОУ «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</a:rPr>
              <a:t>Новомичуринская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indent="-358775"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средняя общеобразовательная</a:t>
            </a:r>
          </a:p>
          <a:p>
            <a:pPr indent="-358775"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школа № 3»</a:t>
            </a:r>
          </a:p>
          <a:p>
            <a:pPr indent="-358775" algn="l"/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</a:rPr>
              <a:t>Пронского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 района </a:t>
            </a:r>
          </a:p>
          <a:p>
            <a:pPr indent="-358775"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 Рязанской области</a:t>
            </a:r>
          </a:p>
          <a:p>
            <a:endParaRPr lang="ru-RU" dirty="0"/>
          </a:p>
        </p:txBody>
      </p:sp>
      <p:pic>
        <p:nvPicPr>
          <p:cNvPr id="15361" name="Picture 1" descr="C:\Users\VJIK\Desktop\_var_www_s1_temp_13_17_19_2IoTs22Q0z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1785926"/>
            <a:ext cx="3640757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 descr="C:\Users\VJIK\Desktop\мастер класс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3" y="-26988"/>
            <a:ext cx="9229726" cy="6913563"/>
          </a:xfrm>
          <a:prstGeom prst="rect">
            <a:avLst/>
          </a:prstGeom>
          <a:noFill/>
        </p:spPr>
      </p:pic>
      <p:graphicFrame>
        <p:nvGraphicFramePr>
          <p:cNvPr id="25801" name="Group 201"/>
          <p:cNvGraphicFramePr>
            <a:graphicFrameLocks noGrp="1"/>
          </p:cNvGraphicFramePr>
          <p:nvPr>
            <p:ph idx="1"/>
          </p:nvPr>
        </p:nvGraphicFramePr>
        <p:xfrm>
          <a:off x="1857356" y="1214423"/>
          <a:ext cx="6643734" cy="3929090"/>
        </p:xfrm>
        <a:graphic>
          <a:graphicData uri="http://schemas.openxmlformats.org/drawingml/2006/table">
            <a:tbl>
              <a:tblPr/>
              <a:tblGrid>
                <a:gridCol w="1328114"/>
                <a:gridCol w="1329695"/>
                <a:gridCol w="1328114"/>
                <a:gridCol w="1329697"/>
                <a:gridCol w="1328114"/>
              </a:tblGrid>
              <a:tr h="7858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Г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КК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КГ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КМ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Г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ГК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ГГ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ГЯ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ГМ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ЯК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ЯГ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ЯЯ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ЯМ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МК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МГ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ММ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55" name="Rectangle 55"/>
          <p:cNvSpPr>
            <a:spLocks noChangeArrowheads="1"/>
          </p:cNvSpPr>
          <p:nvPr/>
        </p:nvSpPr>
        <p:spPr bwMode="auto">
          <a:xfrm>
            <a:off x="2627313" y="476250"/>
            <a:ext cx="50053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4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Составление таблицы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 descr="C:\Users\VJIK\Desktop\мастер класс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3" y="-26988"/>
            <a:ext cx="9229726" cy="6913563"/>
          </a:xfrm>
          <a:prstGeom prst="rect">
            <a:avLst/>
          </a:prstGeom>
          <a:noFill/>
        </p:spPr>
      </p:pic>
      <p:graphicFrame>
        <p:nvGraphicFramePr>
          <p:cNvPr id="80941" name="Group 45"/>
          <p:cNvGraphicFramePr>
            <a:graphicFrameLocks noGrp="1"/>
          </p:cNvGraphicFramePr>
          <p:nvPr>
            <p:ph idx="1"/>
          </p:nvPr>
        </p:nvGraphicFramePr>
        <p:xfrm>
          <a:off x="1714479" y="1285859"/>
          <a:ext cx="6650060" cy="4143405"/>
        </p:xfrm>
        <a:graphic>
          <a:graphicData uri="http://schemas.openxmlformats.org/drawingml/2006/table">
            <a:tbl>
              <a:tblPr/>
              <a:tblGrid>
                <a:gridCol w="1329379"/>
                <a:gridCol w="1330961"/>
                <a:gridCol w="1329379"/>
                <a:gridCol w="1330962"/>
                <a:gridCol w="1329379"/>
              </a:tblGrid>
              <a:tr h="8286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Г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86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КК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КГ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КМ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86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Г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ГК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ГГ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ГЯ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ГМ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86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ЯК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ЯГ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ЯЯ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ЯМ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86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МК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МГ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ММ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80937" name="Rectangle 41"/>
          <p:cNvSpPr>
            <a:spLocks noChangeArrowheads="1"/>
          </p:cNvSpPr>
          <p:nvPr/>
        </p:nvSpPr>
        <p:spPr bwMode="auto">
          <a:xfrm>
            <a:off x="2627313" y="476250"/>
            <a:ext cx="50053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4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Составление таблицы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C:\Users\VJIK\Desktop\мастер класс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3" y="-26988"/>
            <a:ext cx="9229726" cy="6913563"/>
          </a:xfrm>
          <a:prstGeom prst="rect">
            <a:avLst/>
          </a:prstGeom>
          <a:noFill/>
        </p:spPr>
      </p:pic>
      <p:graphicFrame>
        <p:nvGraphicFramePr>
          <p:cNvPr id="81922" name="Group 2"/>
          <p:cNvGraphicFramePr>
            <a:graphicFrameLocks noGrp="1"/>
          </p:cNvGraphicFramePr>
          <p:nvPr>
            <p:ph idx="1"/>
          </p:nvPr>
        </p:nvGraphicFramePr>
        <p:xfrm>
          <a:off x="1928793" y="1285858"/>
          <a:ext cx="6429421" cy="3929090"/>
        </p:xfrm>
        <a:graphic>
          <a:graphicData uri="http://schemas.openxmlformats.org/drawingml/2006/table">
            <a:tbl>
              <a:tblPr/>
              <a:tblGrid>
                <a:gridCol w="1285272"/>
                <a:gridCol w="1286802"/>
                <a:gridCol w="1285272"/>
                <a:gridCol w="1286803"/>
                <a:gridCol w="1285272"/>
              </a:tblGrid>
              <a:tr h="7858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Г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КГ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КМ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Г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ГК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ГЯ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ГМ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ЯК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ЯГ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ЯМ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МК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МГ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81961" name="Rectangle 41"/>
          <p:cNvSpPr>
            <a:spLocks noChangeArrowheads="1"/>
          </p:cNvSpPr>
          <p:nvPr/>
        </p:nvSpPr>
        <p:spPr bwMode="auto">
          <a:xfrm>
            <a:off x="2627313" y="476250"/>
            <a:ext cx="50053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4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Составление таблицы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1" descr="C:\Users\VJIK\Desktop\мастер класс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3" y="-26988"/>
            <a:ext cx="9229726" cy="6913563"/>
          </a:xfrm>
          <a:prstGeom prst="rect">
            <a:avLst/>
          </a:prstGeom>
          <a:noFill/>
        </p:spPr>
      </p:pic>
      <p:graphicFrame>
        <p:nvGraphicFramePr>
          <p:cNvPr id="82946" name="Group 2"/>
          <p:cNvGraphicFramePr>
            <a:graphicFrameLocks noGrp="1"/>
          </p:cNvGraphicFramePr>
          <p:nvPr>
            <p:ph idx="1"/>
          </p:nvPr>
        </p:nvGraphicFramePr>
        <p:xfrm>
          <a:off x="1928793" y="1285858"/>
          <a:ext cx="6715172" cy="3857655"/>
        </p:xfrm>
        <a:graphic>
          <a:graphicData uri="http://schemas.openxmlformats.org/drawingml/2006/table">
            <a:tbl>
              <a:tblPr/>
              <a:tblGrid>
                <a:gridCol w="1342395"/>
                <a:gridCol w="1343993"/>
                <a:gridCol w="1342395"/>
                <a:gridCol w="1343994"/>
                <a:gridCol w="1342395"/>
              </a:tblGrid>
              <a:tr h="7715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Г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15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15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Г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ГК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15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ЯК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ЯГ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15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МК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МГ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82985" name="Rectangle 41"/>
          <p:cNvSpPr>
            <a:spLocks noChangeArrowheads="1"/>
          </p:cNvSpPr>
          <p:nvPr/>
        </p:nvSpPr>
        <p:spPr bwMode="auto">
          <a:xfrm>
            <a:off x="2627313" y="476250"/>
            <a:ext cx="50053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4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Составление таблицы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1" descr="C:\Users\VJIK\Desktop\мастер класс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-26988"/>
            <a:ext cx="9186863" cy="6913563"/>
          </a:xfrm>
          <a:prstGeom prst="rect">
            <a:avLst/>
          </a:prstGeom>
          <a:noFill/>
        </p:spPr>
      </p:pic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42844" y="1571611"/>
            <a:ext cx="846299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800" b="1" dirty="0">
                <a:latin typeface="Arial" charset="0"/>
              </a:rPr>
              <a:t>Перечислите все возможные варианты обедов из трех блюд (одного первого, одного второго, одного третьего), если в меню столовой имеется: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ru-RU" sz="2400" b="1" u="sng" dirty="0">
                <a:latin typeface="Arial" charset="0"/>
              </a:rPr>
              <a:t> два первых блюда</a:t>
            </a:r>
            <a:r>
              <a:rPr lang="ru-RU" sz="2400" b="1" dirty="0">
                <a:latin typeface="Arial" charset="0"/>
              </a:rPr>
              <a:t>: щи (Щ), борщ (Б);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ru-RU" sz="2400" b="1" u="sng" dirty="0">
                <a:latin typeface="Arial" charset="0"/>
              </a:rPr>
              <a:t> три вторых блюда</a:t>
            </a:r>
            <a:r>
              <a:rPr lang="ru-RU" sz="2400" b="1" dirty="0">
                <a:latin typeface="Arial" charset="0"/>
              </a:rPr>
              <a:t>: рыба (Р), гуляш (Г), плов (П);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ru-RU" sz="2400" b="1" dirty="0">
                <a:latin typeface="Arial" charset="0"/>
              </a:rPr>
              <a:t> </a:t>
            </a:r>
            <a:r>
              <a:rPr lang="ru-RU" sz="2400" b="1" u="sng" dirty="0">
                <a:latin typeface="Arial" charset="0"/>
              </a:rPr>
              <a:t>два третьих блюда</a:t>
            </a:r>
            <a:r>
              <a:rPr lang="ru-RU" sz="2400" b="1" dirty="0">
                <a:latin typeface="Arial" charset="0"/>
              </a:rPr>
              <a:t>: компот (К), чай (Ч).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42844" y="214290"/>
            <a:ext cx="8389969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3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Задача</a:t>
            </a:r>
          </a:p>
          <a:p>
            <a:pPr algn="ctr"/>
            <a:r>
              <a:rPr lang="ru-RU" sz="3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(«дерево» </a:t>
            </a:r>
            <a:r>
              <a:rPr lang="ru-RU" sz="34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возможных вариантов)</a:t>
            </a:r>
            <a:endParaRPr lang="ru-RU" sz="3400" b="1" dirty="0">
              <a:solidFill>
                <a:srgbClr val="FF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7" name="Picture 23" descr="C:\Users\VJIK\Desktop\мастер класс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2863" y="-26988"/>
            <a:ext cx="9229726" cy="6913563"/>
          </a:xfrm>
          <a:prstGeom prst="rect">
            <a:avLst/>
          </a:prstGeom>
          <a:noFill/>
        </p:spPr>
      </p:pic>
      <p:graphicFrame>
        <p:nvGraphicFramePr>
          <p:cNvPr id="31749" name="Organization Chart 5"/>
          <p:cNvGraphicFramePr>
            <a:graphicFrameLocks/>
          </p:cNvGraphicFramePr>
          <p:nvPr/>
        </p:nvGraphicFramePr>
        <p:xfrm>
          <a:off x="500034" y="1500174"/>
          <a:ext cx="8104216" cy="4635514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  <p:sp>
        <p:nvSpPr>
          <p:cNvPr id="31797" name="Text Box 53"/>
          <p:cNvSpPr txBox="1">
            <a:spLocks noChangeArrowheads="1"/>
          </p:cNvSpPr>
          <p:nvPr/>
        </p:nvSpPr>
        <p:spPr bwMode="auto">
          <a:xfrm>
            <a:off x="571472" y="357166"/>
            <a:ext cx="803277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3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Задача</a:t>
            </a:r>
          </a:p>
          <a:p>
            <a:pPr algn="ctr"/>
            <a:r>
              <a:rPr lang="ru-RU" sz="3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(«дерево» </a:t>
            </a:r>
            <a:r>
              <a:rPr lang="ru-RU" sz="34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возможных вариантов)</a:t>
            </a:r>
            <a:endParaRPr lang="ru-RU" sz="3400" b="1" dirty="0">
              <a:solidFill>
                <a:srgbClr val="FF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3174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1" name="Picture 23" descr="C:\Users\VJIK\Desktop\мастер класс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55563"/>
            <a:ext cx="9229726" cy="6913563"/>
          </a:xfrm>
          <a:prstGeom prst="rect">
            <a:avLst/>
          </a:prstGeom>
          <a:noFill/>
        </p:spPr>
      </p:pic>
      <p:sp>
        <p:nvSpPr>
          <p:cNvPr id="85017" name="Rectangle 25"/>
          <p:cNvSpPr>
            <a:spLocks noGrp="1" noChangeArrowheads="1"/>
          </p:cNvSpPr>
          <p:nvPr>
            <p:ph type="title"/>
          </p:nvPr>
        </p:nvSpPr>
        <p:spPr>
          <a:xfrm>
            <a:off x="457200" y="500042"/>
            <a:ext cx="8229600" cy="917596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FF00FF"/>
                </a:solidFill>
              </a:rPr>
              <a:t>Задача</a:t>
            </a:r>
            <a:br>
              <a:rPr lang="ru-RU" sz="4000" b="1" dirty="0">
                <a:solidFill>
                  <a:srgbClr val="FF00FF"/>
                </a:solidFill>
              </a:rPr>
            </a:br>
            <a:r>
              <a:rPr lang="ru-RU" sz="4000" b="1" dirty="0">
                <a:solidFill>
                  <a:srgbClr val="FF00FF"/>
                </a:solidFill>
              </a:rPr>
              <a:t>(«дерево» </a:t>
            </a:r>
            <a:r>
              <a:rPr lang="ru-RU" sz="4000" b="1" dirty="0" smtClean="0">
                <a:solidFill>
                  <a:srgbClr val="FF00FF"/>
                </a:solidFill>
              </a:rPr>
              <a:t>возможных вариантов)</a:t>
            </a:r>
            <a:r>
              <a:rPr lang="ru-RU" sz="4000" b="1" dirty="0">
                <a:solidFill>
                  <a:srgbClr val="0000FF"/>
                </a:solidFill>
              </a:rPr>
              <a:t/>
            </a:r>
            <a:br>
              <a:rPr lang="ru-RU" sz="4000" b="1" dirty="0">
                <a:solidFill>
                  <a:srgbClr val="0000FF"/>
                </a:solidFill>
              </a:rPr>
            </a:br>
            <a:endParaRPr lang="ru-RU" sz="4000" b="1" dirty="0">
              <a:solidFill>
                <a:srgbClr val="0000FF"/>
              </a:solidFill>
            </a:endParaRPr>
          </a:p>
        </p:txBody>
      </p:sp>
      <p:graphicFrame>
        <p:nvGraphicFramePr>
          <p:cNvPr id="84996" name="Organization Chart 4"/>
          <p:cNvGraphicFramePr>
            <a:graphicFrameLocks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8499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16" name="Picture 44" descr="C:\Users\VJIK\Desktop\мастер класс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85726" y="-55563"/>
            <a:ext cx="9229726" cy="6913563"/>
          </a:xfrm>
          <a:prstGeom prst="rect">
            <a:avLst/>
          </a:prstGeom>
          <a:noFill/>
        </p:spPr>
      </p:pic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500034" y="214290"/>
            <a:ext cx="8072493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3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Ответ</a:t>
            </a:r>
          </a:p>
          <a:p>
            <a:pPr algn="ctr"/>
            <a:r>
              <a:rPr lang="ru-RU" sz="3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(«дерево</a:t>
            </a:r>
            <a:r>
              <a:rPr lang="ru-RU" sz="34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» </a:t>
            </a:r>
            <a:r>
              <a:rPr lang="ru-RU" sz="3400" b="1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возможных вариантов</a:t>
            </a:r>
            <a:r>
              <a:rPr lang="ru-RU" sz="34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</a:t>
            </a:r>
            <a:endParaRPr lang="ru-RU" sz="3400" b="1" dirty="0">
              <a:solidFill>
                <a:srgbClr val="FF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aphicFrame>
        <p:nvGraphicFramePr>
          <p:cNvPr id="33797" name="Organization Chart 5"/>
          <p:cNvGraphicFramePr>
            <a:graphicFrameLocks/>
          </p:cNvGraphicFramePr>
          <p:nvPr>
            <p:ph sz="half" idx="1"/>
          </p:nvPr>
        </p:nvGraphicFramePr>
        <p:xfrm>
          <a:off x="179388" y="1428736"/>
          <a:ext cx="3924300" cy="4467239"/>
        </p:xfrm>
        <a:graphic>
          <a:graphicData uri="http://schemas.openxmlformats.org/drawingml/2006/compatibility">
            <com:legacyDrawing xmlns:com="http://schemas.openxmlformats.org/drawingml/2006/compatibility" spid="_x0000_s3074"/>
          </a:graphicData>
        </a:graphic>
      </p:graphicFrame>
      <p:graphicFrame>
        <p:nvGraphicFramePr>
          <p:cNvPr id="33819" name="Organization Chart 27"/>
          <p:cNvGraphicFramePr>
            <a:graphicFrameLocks/>
          </p:cNvGraphicFramePr>
          <p:nvPr>
            <p:ph sz="half" idx="2"/>
          </p:nvPr>
        </p:nvGraphicFramePr>
        <p:xfrm>
          <a:off x="4211638" y="1357298"/>
          <a:ext cx="4681537" cy="4467240"/>
        </p:xfrm>
        <a:graphic>
          <a:graphicData uri="http://schemas.openxmlformats.org/drawingml/2006/compatibility">
            <com:legacyDrawing xmlns:com="http://schemas.openxmlformats.org/drawingml/2006/compatibility" spid="_x0000_s3095"/>
          </a:graphicData>
        </a:graphic>
      </p:graphicFrame>
      <p:sp>
        <p:nvSpPr>
          <p:cNvPr id="33843" name="Text Box 51"/>
          <p:cNvSpPr txBox="1">
            <a:spLocks noChangeArrowheads="1"/>
          </p:cNvSpPr>
          <p:nvPr/>
        </p:nvSpPr>
        <p:spPr bwMode="auto">
          <a:xfrm>
            <a:off x="142844" y="6000768"/>
            <a:ext cx="8643997" cy="46166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smtClean="0"/>
              <a:t>  1        2        3       </a:t>
            </a:r>
            <a:r>
              <a:rPr lang="ru-RU" sz="2400" b="1" dirty="0"/>
              <a:t>4     </a:t>
            </a:r>
            <a:r>
              <a:rPr lang="ru-RU" sz="2400" b="1" dirty="0" smtClean="0"/>
              <a:t>  5        6         </a:t>
            </a:r>
            <a:r>
              <a:rPr lang="ru-RU" sz="2400" b="1" dirty="0"/>
              <a:t>7  </a:t>
            </a:r>
            <a:r>
              <a:rPr lang="ru-RU" sz="2400" b="1" dirty="0" smtClean="0"/>
              <a:t>       8          9        10       11     </a:t>
            </a:r>
            <a:r>
              <a:rPr lang="ru-RU" sz="2400" b="1" dirty="0"/>
              <a:t>12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8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33797" grpId="0"/>
      <p:bldDgm spid="33819" grpId="0"/>
      <p:bldP spid="3384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VJIK\Desktop\мастер класс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2863" y="-26988"/>
            <a:ext cx="9229726" cy="6913563"/>
          </a:xfrm>
          <a:prstGeom prst="rect">
            <a:avLst/>
          </a:prstGeom>
          <a:noFill/>
        </p:spPr>
      </p:pic>
      <p:pic>
        <p:nvPicPr>
          <p:cNvPr id="34818" name="Picture 2" descr="C:\Users\VJIK\Desktop\0531814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357166"/>
            <a:ext cx="6741767" cy="4606176"/>
          </a:xfrm>
          <a:prstGeom prst="rect">
            <a:avLst/>
          </a:prstGeom>
          <a:noFill/>
        </p:spPr>
      </p:pic>
      <p:pic>
        <p:nvPicPr>
          <p:cNvPr id="8" name="Белый_орел__Как_упоительны_в_России_вечера_(минус)(MusVid.net).mp3">
            <a:hlinkClick r:id="" action="ppaction://media"/>
          </p:cNvPr>
          <p:cNvPicPr>
            <a:picLocks noGrp="1" noRot="1" noChangeAspect="1"/>
          </p:cNvPicPr>
          <p:nvPr>
            <p:ph sz="half" idx="1"/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 flipH="1">
            <a:off x="142844" y="6429396"/>
            <a:ext cx="323868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982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2" descr="C:\Users\VJIK\Desktop\мастер класс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5726" y="0"/>
            <a:ext cx="9229726" cy="6913563"/>
          </a:xfrm>
          <a:prstGeom prst="rect">
            <a:avLst/>
          </a:prstGeom>
          <a:noFill/>
        </p:spPr>
      </p:pic>
      <p:sp>
        <p:nvSpPr>
          <p:cNvPr id="2" name="Скругленный прямоугольник 1"/>
          <p:cNvSpPr/>
          <p:nvPr/>
        </p:nvSpPr>
        <p:spPr>
          <a:xfrm>
            <a:off x="857224" y="1142984"/>
            <a:ext cx="91440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857620" y="1142984"/>
            <a:ext cx="914400" cy="914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143768" y="1142984"/>
            <a:ext cx="914400" cy="914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85720" y="2571744"/>
            <a:ext cx="985838" cy="98583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571604" y="2571744"/>
            <a:ext cx="1000132" cy="100013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143240" y="2500306"/>
            <a:ext cx="1000132" cy="10001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86314" y="2500306"/>
            <a:ext cx="1000132" cy="100013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429388" y="2500306"/>
            <a:ext cx="91440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858148" y="2500306"/>
            <a:ext cx="914400" cy="914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>
            <a:off x="607191" y="2107397"/>
            <a:ext cx="428628" cy="35719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6200000" flipH="1">
            <a:off x="1428728" y="2071678"/>
            <a:ext cx="428628" cy="42862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0800000" flipV="1">
            <a:off x="3643306" y="2071678"/>
            <a:ext cx="500066" cy="35719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643438" y="2071678"/>
            <a:ext cx="428628" cy="35719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0800000" flipV="1">
            <a:off x="6858016" y="2071678"/>
            <a:ext cx="500066" cy="35719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7929586" y="2071678"/>
            <a:ext cx="500066" cy="35719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Скругленный прямоугольник 26"/>
          <p:cNvSpPr/>
          <p:nvPr/>
        </p:nvSpPr>
        <p:spPr>
          <a:xfrm>
            <a:off x="214282" y="4143380"/>
            <a:ext cx="1143008" cy="100013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643042" y="4143380"/>
            <a:ext cx="1143008" cy="100013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143240" y="4143380"/>
            <a:ext cx="1071570" cy="100013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786314" y="4143380"/>
            <a:ext cx="1143008" cy="10001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357950" y="4071942"/>
            <a:ext cx="1143008" cy="100013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858148" y="4071942"/>
            <a:ext cx="1128714" cy="98583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4" name="Прямая со стрелкой 33"/>
          <p:cNvCxnSpPr/>
          <p:nvPr/>
        </p:nvCxnSpPr>
        <p:spPr>
          <a:xfrm rot="5400000">
            <a:off x="500034" y="3857628"/>
            <a:ext cx="428628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5400000">
            <a:off x="1858150" y="3856834"/>
            <a:ext cx="428628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5400000">
            <a:off x="3392479" y="3821909"/>
            <a:ext cx="500860" cy="79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rot="5400000">
            <a:off x="5106991" y="3821909"/>
            <a:ext cx="500860" cy="79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rot="5400000">
            <a:off x="6680215" y="3749677"/>
            <a:ext cx="500066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rot="5400000">
            <a:off x="8179619" y="3750471"/>
            <a:ext cx="500066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Заголовок 3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вариантов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" descr="C:\Users\VJIK\Desktop\мастер класс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229726" cy="6913563"/>
          </a:xfrm>
          <a:prstGeom prst="rect">
            <a:avLst/>
          </a:prstGeom>
          <a:noFill/>
        </p:spPr>
      </p:pic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1000125" y="500063"/>
            <a:ext cx="7472363" cy="914400"/>
          </a:xfrm>
        </p:spPr>
        <p:txBody>
          <a:bodyPr/>
          <a:lstStyle/>
          <a:p>
            <a:r>
              <a:rPr lang="ru-RU" sz="4000" dirty="0" smtClean="0">
                <a:latin typeface="Arial" charset="0"/>
              </a:rPr>
              <a:t>В м</a:t>
            </a:r>
            <a:r>
              <a:rPr lang="ru-RU" sz="4000" dirty="0" smtClean="0"/>
              <a:t>атематик</a:t>
            </a:r>
            <a:r>
              <a:rPr lang="ru-RU" sz="4000" dirty="0" smtClean="0">
                <a:latin typeface="Arial" charset="0"/>
              </a:rPr>
              <a:t>е - всё для жизни</a:t>
            </a:r>
            <a:endParaRPr lang="ru-RU" sz="4000" dirty="0" smtClean="0"/>
          </a:p>
        </p:txBody>
      </p:sp>
      <p:pic>
        <p:nvPicPr>
          <p:cNvPr id="3076" name="Picture 3" descr="E:\картинки\Коллекция картинок (Microsoft)\j0343355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2214554"/>
            <a:ext cx="2357438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E:\картинки\girl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3438" y="3857628"/>
            <a:ext cx="2071688" cy="259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 descr="E:\картинки\Коллекция картинок (Microsoft)\j0415490.wmf"/>
          <p:cNvPicPr>
            <a:picLocks noChangeAspect="1" noChangeArrowheads="1"/>
          </p:cNvPicPr>
          <p:nvPr/>
        </p:nvPicPr>
        <p:blipFill>
          <a:blip r:embed="rId6" cstate="print">
            <a:lum bright="6000"/>
          </a:blip>
          <a:srcRect/>
          <a:stretch>
            <a:fillRect/>
          </a:stretch>
        </p:blipFill>
        <p:spPr bwMode="auto">
          <a:xfrm>
            <a:off x="428596" y="1571612"/>
            <a:ext cx="2541588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00430" y="1785926"/>
            <a:ext cx="2000264" cy="1690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Fausto Papetti - Just Thet Same Old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8" cstate="print"/>
          <a:stretch>
            <a:fillRect/>
          </a:stretch>
        </p:blipFill>
        <p:spPr>
          <a:xfrm>
            <a:off x="357158" y="6357958"/>
            <a:ext cx="304800" cy="304800"/>
          </a:xfrm>
          <a:prstGeom prst="rect">
            <a:avLst/>
          </a:prstGeom>
        </p:spPr>
      </p:pic>
      <p:pic>
        <p:nvPicPr>
          <p:cNvPr id="15361" name="Picture 1" descr="C:\Users\VJIK\Desktop\images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00298" y="4071942"/>
            <a:ext cx="2124075" cy="21526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382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C:\Users\VJIK\Desktop\мастер класс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3" y="-26988"/>
            <a:ext cx="9229726" cy="6913563"/>
          </a:xfrm>
          <a:prstGeom prst="rect">
            <a:avLst/>
          </a:prstGeom>
          <a:noFill/>
        </p:spPr>
      </p:pic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1692275" y="744270"/>
            <a:ext cx="716438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3400" b="1" dirty="0">
                <a:solidFill>
                  <a:srgbClr val="FF00FF"/>
                </a:solidFill>
                <a:latin typeface="Arial" charset="0"/>
              </a:rPr>
              <a:t>Задача </a:t>
            </a:r>
          </a:p>
          <a:p>
            <a:pPr algn="ctr"/>
            <a:r>
              <a:rPr lang="ru-RU" sz="3400" b="1" dirty="0">
                <a:solidFill>
                  <a:srgbClr val="FF00FF"/>
                </a:solidFill>
                <a:latin typeface="Arial" charset="0"/>
              </a:rPr>
              <a:t>(размещение без повторения)</a:t>
            </a:r>
          </a:p>
        </p:txBody>
      </p:sp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142844" y="1928802"/>
            <a:ext cx="8389969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«5 </a:t>
            </a:r>
            <a:r>
              <a:rPr lang="ru-RU" sz="3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финалистов конкурса «Учитель </a:t>
            </a:r>
            <a:r>
              <a:rPr lang="ru-RU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года», </a:t>
            </a:r>
            <a:r>
              <a:rPr lang="ru-RU" sz="3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решили обменяться впечатлениями о конкурсе и позвонить друг другу. Сколько звонков будет  сделано?»</a:t>
            </a:r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827088" y="4183063"/>
            <a:ext cx="75596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FF6600"/>
                </a:solidFill>
              </a:rPr>
              <a:t> </a:t>
            </a:r>
            <a:endParaRPr lang="ru-RU" sz="4400" b="1">
              <a:solidFill>
                <a:srgbClr val="FF66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/>
      <p:bldP spid="89091" grpId="0"/>
      <p:bldP spid="8909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C:\Users\VJIK\Desktop\мастер класс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3" y="-26988"/>
            <a:ext cx="9229726" cy="6913563"/>
          </a:xfrm>
          <a:prstGeom prst="rect">
            <a:avLst/>
          </a:prstGeom>
          <a:noFill/>
        </p:spPr>
      </p:pic>
      <p:sp>
        <p:nvSpPr>
          <p:cNvPr id="48130" name="AutoShape 2"/>
          <p:cNvSpPr>
            <a:spLocks noChangeArrowheads="1"/>
          </p:cNvSpPr>
          <p:nvPr/>
        </p:nvSpPr>
        <p:spPr bwMode="auto">
          <a:xfrm rot="297950">
            <a:off x="5148263" y="4221163"/>
            <a:ext cx="2089150" cy="2016125"/>
          </a:xfrm>
          <a:prstGeom prst="star4">
            <a:avLst>
              <a:gd name="adj" fmla="val 13898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 dirty="0">
                <a:solidFill>
                  <a:srgbClr val="000066"/>
                </a:solidFill>
                <a:latin typeface="Arial" charset="0"/>
              </a:rPr>
              <a:t>3</a:t>
            </a:r>
          </a:p>
        </p:txBody>
      </p:sp>
      <p:sp>
        <p:nvSpPr>
          <p:cNvPr id="48131" name="AutoShape 3"/>
          <p:cNvSpPr>
            <a:spLocks noChangeArrowheads="1"/>
          </p:cNvSpPr>
          <p:nvPr/>
        </p:nvSpPr>
        <p:spPr bwMode="auto">
          <a:xfrm rot="-22193892">
            <a:off x="1655763" y="4186238"/>
            <a:ext cx="2089150" cy="2016125"/>
          </a:xfrm>
          <a:prstGeom prst="star4">
            <a:avLst>
              <a:gd name="adj" fmla="val 13088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>
                <a:solidFill>
                  <a:srgbClr val="000066"/>
                </a:solidFill>
                <a:latin typeface="Arial" charset="0"/>
              </a:rPr>
              <a:t>4</a:t>
            </a:r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auto">
          <a:xfrm rot="953751">
            <a:off x="6084888" y="1916113"/>
            <a:ext cx="2089150" cy="2016125"/>
          </a:xfrm>
          <a:prstGeom prst="star4">
            <a:avLst>
              <a:gd name="adj" fmla="val 14514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 dirty="0">
                <a:solidFill>
                  <a:srgbClr val="000066"/>
                </a:solidFill>
                <a:latin typeface="Arial" charset="0"/>
              </a:rPr>
              <a:t>2</a:t>
            </a:r>
          </a:p>
        </p:txBody>
      </p:sp>
      <p:sp>
        <p:nvSpPr>
          <p:cNvPr id="48133" name="AutoShape 5"/>
          <p:cNvSpPr>
            <a:spLocks noChangeArrowheads="1"/>
          </p:cNvSpPr>
          <p:nvPr/>
        </p:nvSpPr>
        <p:spPr bwMode="auto">
          <a:xfrm>
            <a:off x="3563938" y="188913"/>
            <a:ext cx="2089150" cy="2016125"/>
          </a:xfrm>
          <a:prstGeom prst="star4">
            <a:avLst>
              <a:gd name="adj" fmla="val 14361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 dirty="0">
                <a:solidFill>
                  <a:srgbClr val="000066"/>
                </a:solidFill>
                <a:latin typeface="Arial" charset="0"/>
              </a:rPr>
              <a:t>1</a:t>
            </a:r>
          </a:p>
        </p:txBody>
      </p:sp>
      <p:sp>
        <p:nvSpPr>
          <p:cNvPr id="48134" name="AutoShape 6"/>
          <p:cNvSpPr>
            <a:spLocks noChangeArrowheads="1"/>
          </p:cNvSpPr>
          <p:nvPr/>
        </p:nvSpPr>
        <p:spPr bwMode="auto">
          <a:xfrm rot="-2189478">
            <a:off x="900113" y="1557338"/>
            <a:ext cx="2089150" cy="2016125"/>
          </a:xfrm>
          <a:prstGeom prst="star4">
            <a:avLst>
              <a:gd name="adj" fmla="val 13088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 dirty="0">
                <a:solidFill>
                  <a:srgbClr val="000066"/>
                </a:solidFill>
                <a:latin typeface="Arial" charset="0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Users\VJIK\Desktop\мастер класс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3" y="-26988"/>
            <a:ext cx="9229726" cy="6913563"/>
          </a:xfrm>
          <a:prstGeom prst="rect">
            <a:avLst/>
          </a:prstGeom>
          <a:noFill/>
        </p:spPr>
      </p:pic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5219700" y="4292600"/>
            <a:ext cx="2089150" cy="2016125"/>
          </a:xfrm>
          <a:prstGeom prst="star4">
            <a:avLst>
              <a:gd name="adj" fmla="val 13898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 dirty="0">
                <a:solidFill>
                  <a:srgbClr val="000066"/>
                </a:solidFill>
                <a:latin typeface="Arial" charset="0"/>
              </a:rPr>
              <a:t>3</a:t>
            </a:r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 rot="-2189478">
            <a:off x="611188" y="1773238"/>
            <a:ext cx="2089150" cy="2016125"/>
          </a:xfrm>
          <a:prstGeom prst="star4">
            <a:avLst>
              <a:gd name="adj" fmla="val 13088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 dirty="0">
                <a:solidFill>
                  <a:srgbClr val="000066"/>
                </a:solidFill>
                <a:latin typeface="Arial" charset="0"/>
              </a:rPr>
              <a:t>5</a:t>
            </a:r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 rot="953751">
            <a:off x="6084888" y="1916113"/>
            <a:ext cx="2089150" cy="2016125"/>
          </a:xfrm>
          <a:prstGeom prst="star4">
            <a:avLst>
              <a:gd name="adj" fmla="val 14514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4400" b="1">
              <a:latin typeface="Arial" charset="0"/>
            </a:endParaRPr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3563938" y="188913"/>
            <a:ext cx="2089150" cy="2016125"/>
          </a:xfrm>
          <a:prstGeom prst="star4">
            <a:avLst>
              <a:gd name="adj" fmla="val 14361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 dirty="0">
                <a:solidFill>
                  <a:srgbClr val="000066"/>
                </a:solidFill>
                <a:latin typeface="Arial" charset="0"/>
              </a:rPr>
              <a:t>1</a:t>
            </a:r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>
            <a:off x="5003800" y="1557338"/>
            <a:ext cx="1655763" cy="792162"/>
          </a:xfrm>
          <a:prstGeom prst="line">
            <a:avLst/>
          </a:prstGeom>
          <a:noFill/>
          <a:ln w="76200">
            <a:solidFill>
              <a:srgbClr val="FF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3059113" y="2133600"/>
            <a:ext cx="1296987" cy="2663825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2411413" y="1557338"/>
            <a:ext cx="1873250" cy="1511300"/>
          </a:xfrm>
          <a:prstGeom prst="line">
            <a:avLst/>
          </a:prstGeom>
          <a:noFill/>
          <a:ln w="76200">
            <a:solidFill>
              <a:srgbClr val="FF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9166" name="AutoShape 14"/>
          <p:cNvSpPr>
            <a:spLocks noChangeArrowheads="1"/>
          </p:cNvSpPr>
          <p:nvPr/>
        </p:nvSpPr>
        <p:spPr bwMode="auto">
          <a:xfrm rot="-840195">
            <a:off x="1476375" y="4437063"/>
            <a:ext cx="2089150" cy="2016125"/>
          </a:xfrm>
          <a:prstGeom prst="star4">
            <a:avLst>
              <a:gd name="adj" fmla="val 13088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 dirty="0">
                <a:solidFill>
                  <a:srgbClr val="000066"/>
                </a:solidFill>
                <a:latin typeface="Arial" charset="0"/>
              </a:rPr>
              <a:t>4</a:t>
            </a:r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>
            <a:off x="4932363" y="2133600"/>
            <a:ext cx="935037" cy="2663825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9168" name="Rectangle 16"/>
          <p:cNvSpPr>
            <a:spLocks noChangeArrowheads="1"/>
          </p:cNvSpPr>
          <p:nvPr/>
        </p:nvSpPr>
        <p:spPr bwMode="auto">
          <a:xfrm rot="562624">
            <a:off x="6948488" y="2492375"/>
            <a:ext cx="546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000066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C:\Users\VJIK\Desktop\мастер класс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3" y="-26988"/>
            <a:ext cx="9229726" cy="6913563"/>
          </a:xfrm>
          <a:prstGeom prst="rect">
            <a:avLst/>
          </a:prstGeom>
          <a:noFill/>
        </p:spPr>
      </p:pic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5364163" y="4149725"/>
            <a:ext cx="2089150" cy="2016125"/>
          </a:xfrm>
          <a:prstGeom prst="star4">
            <a:avLst>
              <a:gd name="adj" fmla="val 13898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 dirty="0">
                <a:solidFill>
                  <a:srgbClr val="000066"/>
                </a:solidFill>
                <a:latin typeface="Arial" charset="0"/>
              </a:rPr>
              <a:t>3</a:t>
            </a:r>
          </a:p>
        </p:txBody>
      </p:sp>
      <p:sp>
        <p:nvSpPr>
          <p:cNvPr id="51203" name="AutoShape 3"/>
          <p:cNvSpPr>
            <a:spLocks noChangeArrowheads="1"/>
          </p:cNvSpPr>
          <p:nvPr/>
        </p:nvSpPr>
        <p:spPr bwMode="auto">
          <a:xfrm rot="-852261">
            <a:off x="1476375" y="4292600"/>
            <a:ext cx="2089150" cy="2016125"/>
          </a:xfrm>
          <a:prstGeom prst="star4">
            <a:avLst>
              <a:gd name="adj" fmla="val 13088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 dirty="0">
                <a:solidFill>
                  <a:srgbClr val="000066"/>
                </a:solidFill>
                <a:latin typeface="Arial" charset="0"/>
              </a:rPr>
              <a:t>4</a:t>
            </a:r>
          </a:p>
        </p:txBody>
      </p:sp>
      <p:sp>
        <p:nvSpPr>
          <p:cNvPr id="51204" name="AutoShape 4"/>
          <p:cNvSpPr>
            <a:spLocks noChangeArrowheads="1"/>
          </p:cNvSpPr>
          <p:nvPr/>
        </p:nvSpPr>
        <p:spPr bwMode="auto">
          <a:xfrm rot="953751">
            <a:off x="6084888" y="1916113"/>
            <a:ext cx="2089150" cy="2016125"/>
          </a:xfrm>
          <a:prstGeom prst="star4">
            <a:avLst>
              <a:gd name="adj" fmla="val 14514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>
                <a:solidFill>
                  <a:srgbClr val="000066"/>
                </a:solidFill>
                <a:latin typeface="Arial" charset="0"/>
              </a:rPr>
              <a:t>2</a:t>
            </a:r>
          </a:p>
        </p:txBody>
      </p:sp>
      <p:sp>
        <p:nvSpPr>
          <p:cNvPr id="51205" name="AutoShape 5"/>
          <p:cNvSpPr>
            <a:spLocks noChangeArrowheads="1"/>
          </p:cNvSpPr>
          <p:nvPr/>
        </p:nvSpPr>
        <p:spPr bwMode="auto">
          <a:xfrm>
            <a:off x="3563938" y="188913"/>
            <a:ext cx="2089150" cy="2016125"/>
          </a:xfrm>
          <a:prstGeom prst="star4">
            <a:avLst>
              <a:gd name="adj" fmla="val 14361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 dirty="0">
                <a:solidFill>
                  <a:srgbClr val="000066"/>
                </a:solidFill>
                <a:latin typeface="Arial" charset="0"/>
              </a:rPr>
              <a:t>1</a:t>
            </a:r>
          </a:p>
        </p:txBody>
      </p:sp>
      <p:sp>
        <p:nvSpPr>
          <p:cNvPr id="51206" name="Line 6"/>
          <p:cNvSpPr>
            <a:spLocks noChangeShapeType="1"/>
          </p:cNvSpPr>
          <p:nvPr/>
        </p:nvSpPr>
        <p:spPr bwMode="auto">
          <a:xfrm flipH="1">
            <a:off x="3059113" y="3141663"/>
            <a:ext cx="3600450" cy="172720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07" name="Line 7"/>
          <p:cNvSpPr>
            <a:spLocks noChangeShapeType="1"/>
          </p:cNvSpPr>
          <p:nvPr/>
        </p:nvSpPr>
        <p:spPr bwMode="auto">
          <a:xfrm flipH="1">
            <a:off x="2771775" y="3068638"/>
            <a:ext cx="3887788" cy="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08" name="AutoShape 8"/>
          <p:cNvSpPr>
            <a:spLocks noChangeArrowheads="1"/>
          </p:cNvSpPr>
          <p:nvPr/>
        </p:nvSpPr>
        <p:spPr bwMode="auto">
          <a:xfrm rot="-1258032">
            <a:off x="1187450" y="1700213"/>
            <a:ext cx="2089150" cy="2016125"/>
          </a:xfrm>
          <a:prstGeom prst="star4">
            <a:avLst>
              <a:gd name="adj" fmla="val 13088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 dirty="0">
                <a:solidFill>
                  <a:srgbClr val="000066"/>
                </a:solidFill>
                <a:latin typeface="Arial" charset="0"/>
              </a:rPr>
              <a:t>5</a:t>
            </a: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 flipH="1">
            <a:off x="6084888" y="3213100"/>
            <a:ext cx="574675" cy="1584325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5003800" y="1557338"/>
            <a:ext cx="1655763" cy="792162"/>
          </a:xfrm>
          <a:prstGeom prst="line">
            <a:avLst/>
          </a:prstGeom>
          <a:noFill/>
          <a:ln w="76200">
            <a:solidFill>
              <a:srgbClr val="FF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C:\Users\VJIK\Desktop\мастер класс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3" y="-26988"/>
            <a:ext cx="9229726" cy="6913563"/>
          </a:xfrm>
          <a:prstGeom prst="rect">
            <a:avLst/>
          </a:prstGeom>
          <a:noFill/>
        </p:spPr>
      </p:pic>
      <p:sp>
        <p:nvSpPr>
          <p:cNvPr id="50178" name="AutoShape 2"/>
          <p:cNvSpPr>
            <a:spLocks noChangeArrowheads="1"/>
          </p:cNvSpPr>
          <p:nvPr/>
        </p:nvSpPr>
        <p:spPr bwMode="auto">
          <a:xfrm rot="1647122">
            <a:off x="5724525" y="4292600"/>
            <a:ext cx="2089150" cy="2016125"/>
          </a:xfrm>
          <a:prstGeom prst="star4">
            <a:avLst>
              <a:gd name="adj" fmla="val 13898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>
                <a:solidFill>
                  <a:srgbClr val="000066"/>
                </a:solidFill>
                <a:latin typeface="Arial" charset="0"/>
              </a:rPr>
              <a:t>3</a:t>
            </a:r>
          </a:p>
        </p:txBody>
      </p:sp>
      <p:sp>
        <p:nvSpPr>
          <p:cNvPr id="50179" name="AutoShape 3"/>
          <p:cNvSpPr>
            <a:spLocks noChangeArrowheads="1"/>
          </p:cNvSpPr>
          <p:nvPr/>
        </p:nvSpPr>
        <p:spPr bwMode="auto">
          <a:xfrm rot="-2189478">
            <a:off x="1476375" y="4221163"/>
            <a:ext cx="2089150" cy="2016125"/>
          </a:xfrm>
          <a:prstGeom prst="star4">
            <a:avLst>
              <a:gd name="adj" fmla="val 13088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 dirty="0">
                <a:solidFill>
                  <a:srgbClr val="000066"/>
                </a:solidFill>
                <a:latin typeface="Arial" charset="0"/>
              </a:rPr>
              <a:t>4</a:t>
            </a:r>
          </a:p>
        </p:txBody>
      </p:sp>
      <p:sp>
        <p:nvSpPr>
          <p:cNvPr id="50180" name="AutoShape 4"/>
          <p:cNvSpPr>
            <a:spLocks noChangeArrowheads="1"/>
          </p:cNvSpPr>
          <p:nvPr/>
        </p:nvSpPr>
        <p:spPr bwMode="auto">
          <a:xfrm rot="953751">
            <a:off x="6084888" y="1628775"/>
            <a:ext cx="2089150" cy="2016125"/>
          </a:xfrm>
          <a:prstGeom prst="star4">
            <a:avLst>
              <a:gd name="adj" fmla="val 14514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 dirty="0">
                <a:solidFill>
                  <a:srgbClr val="000066"/>
                </a:solidFill>
                <a:latin typeface="Arial" charset="0"/>
              </a:rPr>
              <a:t>2</a:t>
            </a:r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3563938" y="188913"/>
            <a:ext cx="2089150" cy="2016125"/>
          </a:xfrm>
          <a:prstGeom prst="star4">
            <a:avLst>
              <a:gd name="adj" fmla="val 14361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 dirty="0">
                <a:solidFill>
                  <a:srgbClr val="000066"/>
                </a:solidFill>
                <a:latin typeface="Arial" charset="0"/>
              </a:rPr>
              <a:t>1</a:t>
            </a:r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auto">
          <a:xfrm flipH="1">
            <a:off x="3132138" y="5156200"/>
            <a:ext cx="2808287" cy="144463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0183" name="AutoShape 7"/>
          <p:cNvSpPr>
            <a:spLocks noChangeArrowheads="1"/>
          </p:cNvSpPr>
          <p:nvPr/>
        </p:nvSpPr>
        <p:spPr bwMode="auto">
          <a:xfrm rot="-2189478">
            <a:off x="1116013" y="1557338"/>
            <a:ext cx="2089150" cy="2016125"/>
          </a:xfrm>
          <a:prstGeom prst="star4">
            <a:avLst>
              <a:gd name="adj" fmla="val 13088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 dirty="0">
                <a:solidFill>
                  <a:srgbClr val="000066"/>
                </a:solidFill>
                <a:latin typeface="Arial" charset="0"/>
              </a:rPr>
              <a:t>5</a:t>
            </a:r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 flipH="1" flipV="1">
            <a:off x="2771775" y="2708275"/>
            <a:ext cx="3240088" cy="2016125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 flipH="1">
            <a:off x="6588125" y="2852738"/>
            <a:ext cx="71438" cy="1944687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4932363" y="2133600"/>
            <a:ext cx="1368425" cy="2447925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C:\Users\VJIK\Desktop\мастер класс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3" y="-26988"/>
            <a:ext cx="9229726" cy="6913563"/>
          </a:xfrm>
          <a:prstGeom prst="rect">
            <a:avLst/>
          </a:prstGeom>
          <a:noFill/>
        </p:spPr>
      </p:pic>
      <p:sp>
        <p:nvSpPr>
          <p:cNvPr id="90114" name="AutoShape 2"/>
          <p:cNvSpPr>
            <a:spLocks noChangeArrowheads="1"/>
          </p:cNvSpPr>
          <p:nvPr/>
        </p:nvSpPr>
        <p:spPr bwMode="auto">
          <a:xfrm rot="1647122">
            <a:off x="5724525" y="4292600"/>
            <a:ext cx="2089150" cy="2016125"/>
          </a:xfrm>
          <a:prstGeom prst="star4">
            <a:avLst>
              <a:gd name="adj" fmla="val 13898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 dirty="0">
                <a:solidFill>
                  <a:srgbClr val="000066"/>
                </a:solidFill>
                <a:latin typeface="Arial" charset="0"/>
              </a:rPr>
              <a:t>3</a:t>
            </a:r>
          </a:p>
        </p:txBody>
      </p:sp>
      <p:sp>
        <p:nvSpPr>
          <p:cNvPr id="90115" name="AutoShape 3"/>
          <p:cNvSpPr>
            <a:spLocks noChangeArrowheads="1"/>
          </p:cNvSpPr>
          <p:nvPr/>
        </p:nvSpPr>
        <p:spPr bwMode="auto">
          <a:xfrm rot="-2189478">
            <a:off x="1476375" y="4221163"/>
            <a:ext cx="2089150" cy="2016125"/>
          </a:xfrm>
          <a:prstGeom prst="star4">
            <a:avLst>
              <a:gd name="adj" fmla="val 13088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 dirty="0">
                <a:solidFill>
                  <a:srgbClr val="000066"/>
                </a:solidFill>
                <a:latin typeface="Arial" charset="0"/>
              </a:rPr>
              <a:t>4</a:t>
            </a:r>
          </a:p>
        </p:txBody>
      </p:sp>
      <p:sp>
        <p:nvSpPr>
          <p:cNvPr id="90116" name="AutoShape 4"/>
          <p:cNvSpPr>
            <a:spLocks noChangeArrowheads="1"/>
          </p:cNvSpPr>
          <p:nvPr/>
        </p:nvSpPr>
        <p:spPr bwMode="auto">
          <a:xfrm rot="953751">
            <a:off x="6084888" y="1628775"/>
            <a:ext cx="2089150" cy="2016125"/>
          </a:xfrm>
          <a:prstGeom prst="star4">
            <a:avLst>
              <a:gd name="adj" fmla="val 14514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 dirty="0">
                <a:solidFill>
                  <a:srgbClr val="000066"/>
                </a:solidFill>
                <a:latin typeface="Arial" charset="0"/>
              </a:rPr>
              <a:t>2</a:t>
            </a:r>
          </a:p>
        </p:txBody>
      </p:sp>
      <p:sp>
        <p:nvSpPr>
          <p:cNvPr id="90117" name="AutoShape 5"/>
          <p:cNvSpPr>
            <a:spLocks noChangeArrowheads="1"/>
          </p:cNvSpPr>
          <p:nvPr/>
        </p:nvSpPr>
        <p:spPr bwMode="auto">
          <a:xfrm>
            <a:off x="3563938" y="188913"/>
            <a:ext cx="2089150" cy="2016125"/>
          </a:xfrm>
          <a:prstGeom prst="star4">
            <a:avLst>
              <a:gd name="adj" fmla="val 14361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>
                <a:solidFill>
                  <a:srgbClr val="000066"/>
                </a:solidFill>
                <a:latin typeface="Arial" charset="0"/>
              </a:rPr>
              <a:t>1</a:t>
            </a:r>
          </a:p>
        </p:txBody>
      </p:sp>
      <p:sp>
        <p:nvSpPr>
          <p:cNvPr id="90118" name="Line 6"/>
          <p:cNvSpPr>
            <a:spLocks noChangeShapeType="1"/>
          </p:cNvSpPr>
          <p:nvPr/>
        </p:nvSpPr>
        <p:spPr bwMode="auto">
          <a:xfrm flipH="1" flipV="1">
            <a:off x="2124075" y="3068638"/>
            <a:ext cx="503238" cy="15843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0119" name="AutoShape 7"/>
          <p:cNvSpPr>
            <a:spLocks noChangeArrowheads="1"/>
          </p:cNvSpPr>
          <p:nvPr/>
        </p:nvSpPr>
        <p:spPr bwMode="auto">
          <a:xfrm rot="-2189478">
            <a:off x="1116013" y="1557338"/>
            <a:ext cx="2089150" cy="2016125"/>
          </a:xfrm>
          <a:prstGeom prst="star4">
            <a:avLst>
              <a:gd name="adj" fmla="val 13088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 dirty="0">
                <a:solidFill>
                  <a:srgbClr val="000066"/>
                </a:solidFill>
                <a:latin typeface="Arial" charset="0"/>
              </a:rPr>
              <a:t>5</a:t>
            </a:r>
          </a:p>
        </p:txBody>
      </p:sp>
      <p:sp>
        <p:nvSpPr>
          <p:cNvPr id="90121" name="Line 9"/>
          <p:cNvSpPr>
            <a:spLocks noChangeShapeType="1"/>
          </p:cNvSpPr>
          <p:nvPr/>
        </p:nvSpPr>
        <p:spPr bwMode="auto">
          <a:xfrm flipH="1">
            <a:off x="3132138" y="5156200"/>
            <a:ext cx="2808287" cy="144463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0122" name="Line 10"/>
          <p:cNvSpPr>
            <a:spLocks noChangeShapeType="1"/>
          </p:cNvSpPr>
          <p:nvPr/>
        </p:nvSpPr>
        <p:spPr bwMode="auto">
          <a:xfrm flipH="1">
            <a:off x="3203575" y="3141663"/>
            <a:ext cx="3455988" cy="194310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0123" name="Line 11"/>
          <p:cNvSpPr>
            <a:spLocks noChangeShapeType="1"/>
          </p:cNvSpPr>
          <p:nvPr/>
        </p:nvSpPr>
        <p:spPr bwMode="auto">
          <a:xfrm flipH="1">
            <a:off x="2916238" y="1700213"/>
            <a:ext cx="1439862" cy="2881312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C:\Users\VJIK\Desktop\мастер класс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29726" cy="6913563"/>
          </a:xfrm>
          <a:prstGeom prst="rect">
            <a:avLst/>
          </a:prstGeom>
          <a:noFill/>
        </p:spPr>
      </p:pic>
      <p:sp>
        <p:nvSpPr>
          <p:cNvPr id="91138" name="AutoShape 2"/>
          <p:cNvSpPr>
            <a:spLocks noChangeArrowheads="1"/>
          </p:cNvSpPr>
          <p:nvPr/>
        </p:nvSpPr>
        <p:spPr bwMode="auto">
          <a:xfrm rot="570406">
            <a:off x="5219700" y="4292600"/>
            <a:ext cx="2089150" cy="2016125"/>
          </a:xfrm>
          <a:prstGeom prst="star4">
            <a:avLst>
              <a:gd name="adj" fmla="val 13898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>
                <a:solidFill>
                  <a:srgbClr val="000066"/>
                </a:solidFill>
                <a:latin typeface="Arial" charset="0"/>
              </a:rPr>
              <a:t>3</a:t>
            </a:r>
          </a:p>
        </p:txBody>
      </p:sp>
      <p:sp>
        <p:nvSpPr>
          <p:cNvPr id="91139" name="AutoShape 3"/>
          <p:cNvSpPr>
            <a:spLocks noChangeArrowheads="1"/>
          </p:cNvSpPr>
          <p:nvPr/>
        </p:nvSpPr>
        <p:spPr bwMode="auto">
          <a:xfrm rot="-1223829">
            <a:off x="611188" y="1844675"/>
            <a:ext cx="2089150" cy="2016125"/>
          </a:xfrm>
          <a:prstGeom prst="star4">
            <a:avLst>
              <a:gd name="adj" fmla="val 13088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 dirty="0">
                <a:solidFill>
                  <a:srgbClr val="000066"/>
                </a:solidFill>
                <a:latin typeface="Arial" charset="0"/>
              </a:rPr>
              <a:t>5</a:t>
            </a:r>
          </a:p>
        </p:txBody>
      </p:sp>
      <p:sp>
        <p:nvSpPr>
          <p:cNvPr id="91140" name="AutoShape 4"/>
          <p:cNvSpPr>
            <a:spLocks noChangeArrowheads="1"/>
          </p:cNvSpPr>
          <p:nvPr/>
        </p:nvSpPr>
        <p:spPr bwMode="auto">
          <a:xfrm rot="953751">
            <a:off x="6084888" y="1916113"/>
            <a:ext cx="2089150" cy="2016125"/>
          </a:xfrm>
          <a:prstGeom prst="star4">
            <a:avLst>
              <a:gd name="adj" fmla="val 14514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4400" b="1">
              <a:latin typeface="Arial" charset="0"/>
            </a:endParaRPr>
          </a:p>
        </p:txBody>
      </p:sp>
      <p:sp>
        <p:nvSpPr>
          <p:cNvPr id="91141" name="AutoShape 5"/>
          <p:cNvSpPr>
            <a:spLocks noChangeArrowheads="1"/>
          </p:cNvSpPr>
          <p:nvPr/>
        </p:nvSpPr>
        <p:spPr bwMode="auto">
          <a:xfrm>
            <a:off x="3492500" y="1196975"/>
            <a:ext cx="2089150" cy="2016125"/>
          </a:xfrm>
          <a:prstGeom prst="star4">
            <a:avLst>
              <a:gd name="adj" fmla="val 14361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 dirty="0">
                <a:solidFill>
                  <a:srgbClr val="000066"/>
                </a:solidFill>
                <a:latin typeface="Arial" charset="0"/>
              </a:rPr>
              <a:t>1</a:t>
            </a:r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5148263" y="2349500"/>
            <a:ext cx="1655762" cy="792163"/>
          </a:xfrm>
          <a:prstGeom prst="line">
            <a:avLst/>
          </a:prstGeom>
          <a:noFill/>
          <a:ln w="76200">
            <a:solidFill>
              <a:srgbClr val="FF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1143" name="Line 7"/>
          <p:cNvSpPr>
            <a:spLocks noChangeShapeType="1"/>
          </p:cNvSpPr>
          <p:nvPr/>
        </p:nvSpPr>
        <p:spPr bwMode="auto">
          <a:xfrm flipH="1">
            <a:off x="2843213" y="2492375"/>
            <a:ext cx="1441450" cy="2592388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 flipH="1">
            <a:off x="2124075" y="2276475"/>
            <a:ext cx="1655763" cy="576263"/>
          </a:xfrm>
          <a:prstGeom prst="line">
            <a:avLst/>
          </a:prstGeom>
          <a:noFill/>
          <a:ln w="76200">
            <a:solidFill>
              <a:srgbClr val="FF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1145" name="AutoShape 9"/>
          <p:cNvSpPr>
            <a:spLocks noChangeArrowheads="1"/>
          </p:cNvSpPr>
          <p:nvPr/>
        </p:nvSpPr>
        <p:spPr bwMode="auto">
          <a:xfrm rot="-840195">
            <a:off x="1476375" y="4437063"/>
            <a:ext cx="2089150" cy="2016125"/>
          </a:xfrm>
          <a:prstGeom prst="star4">
            <a:avLst>
              <a:gd name="adj" fmla="val 13088"/>
            </a:avLst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4400" b="1">
                <a:solidFill>
                  <a:srgbClr val="000066"/>
                </a:solidFill>
                <a:latin typeface="Arial" charset="0"/>
              </a:rPr>
              <a:t>4</a:t>
            </a:r>
          </a:p>
        </p:txBody>
      </p:sp>
      <p:sp>
        <p:nvSpPr>
          <p:cNvPr id="91146" name="Line 10"/>
          <p:cNvSpPr>
            <a:spLocks noChangeShapeType="1"/>
          </p:cNvSpPr>
          <p:nvPr/>
        </p:nvSpPr>
        <p:spPr bwMode="auto">
          <a:xfrm>
            <a:off x="4787900" y="2492375"/>
            <a:ext cx="1152525" cy="252095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1147" name="Rectangle 11"/>
          <p:cNvSpPr>
            <a:spLocks noChangeArrowheads="1"/>
          </p:cNvSpPr>
          <p:nvPr/>
        </p:nvSpPr>
        <p:spPr bwMode="auto">
          <a:xfrm rot="562624">
            <a:off x="7070695" y="2658546"/>
            <a:ext cx="301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66"/>
                </a:solidFill>
              </a:rPr>
              <a:t>2</a:t>
            </a:r>
          </a:p>
        </p:txBody>
      </p:sp>
      <p:sp>
        <p:nvSpPr>
          <p:cNvPr id="91148" name="Line 12"/>
          <p:cNvSpPr>
            <a:spLocks noChangeShapeType="1"/>
          </p:cNvSpPr>
          <p:nvPr/>
        </p:nvSpPr>
        <p:spPr bwMode="auto">
          <a:xfrm flipH="1" flipV="1">
            <a:off x="2051050" y="3068638"/>
            <a:ext cx="720725" cy="20891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1149" name="Line 13"/>
          <p:cNvSpPr>
            <a:spLocks noChangeShapeType="1"/>
          </p:cNvSpPr>
          <p:nvPr/>
        </p:nvSpPr>
        <p:spPr bwMode="auto">
          <a:xfrm flipH="1" flipV="1">
            <a:off x="2195513" y="2924175"/>
            <a:ext cx="3671887" cy="2017713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1150" name="Line 14"/>
          <p:cNvSpPr>
            <a:spLocks noChangeShapeType="1"/>
          </p:cNvSpPr>
          <p:nvPr/>
        </p:nvSpPr>
        <p:spPr bwMode="auto">
          <a:xfrm flipH="1">
            <a:off x="3635375" y="5013325"/>
            <a:ext cx="2305050" cy="21590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1151" name="Line 15"/>
          <p:cNvSpPr>
            <a:spLocks noChangeShapeType="1"/>
          </p:cNvSpPr>
          <p:nvPr/>
        </p:nvSpPr>
        <p:spPr bwMode="auto">
          <a:xfrm flipH="1" flipV="1">
            <a:off x="2124075" y="2924175"/>
            <a:ext cx="4535488" cy="144463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1152" name="Line 16"/>
          <p:cNvSpPr>
            <a:spLocks noChangeShapeType="1"/>
          </p:cNvSpPr>
          <p:nvPr/>
        </p:nvSpPr>
        <p:spPr bwMode="auto">
          <a:xfrm flipH="1">
            <a:off x="2916238" y="3141663"/>
            <a:ext cx="3743325" cy="194310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1153" name="Line 17"/>
          <p:cNvSpPr>
            <a:spLocks noChangeShapeType="1"/>
          </p:cNvSpPr>
          <p:nvPr/>
        </p:nvSpPr>
        <p:spPr bwMode="auto">
          <a:xfrm flipH="1">
            <a:off x="6011863" y="3213100"/>
            <a:ext cx="863600" cy="1728788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1154" name="Rectangle 18"/>
          <p:cNvSpPr>
            <a:spLocks noChangeArrowheads="1"/>
          </p:cNvSpPr>
          <p:nvPr/>
        </p:nvSpPr>
        <p:spPr bwMode="auto">
          <a:xfrm>
            <a:off x="1979613" y="404813"/>
            <a:ext cx="494398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С помощью графов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C:\Users\VJIK\Desktop\мастер класс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29726" cy="6913563"/>
          </a:xfrm>
          <a:prstGeom prst="rect">
            <a:avLst/>
          </a:prstGeom>
          <a:noFill/>
        </p:spPr>
      </p:pic>
      <p:sp>
        <p:nvSpPr>
          <p:cNvPr id="118787" name="Text Box 3"/>
          <p:cNvSpPr txBox="1">
            <a:spLocks noChangeArrowheads="1"/>
          </p:cNvSpPr>
          <p:nvPr/>
        </p:nvSpPr>
        <p:spPr bwMode="auto">
          <a:xfrm>
            <a:off x="755650" y="2708275"/>
            <a:ext cx="7559675" cy="176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FF6600"/>
                </a:solidFill>
              </a:rPr>
              <a:t> </a:t>
            </a:r>
            <a:endParaRPr lang="en-US" sz="4400" b="1">
              <a:solidFill>
                <a:srgbClr val="C8BF06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FF6600"/>
                </a:solidFill>
              </a:rPr>
              <a:t> </a:t>
            </a:r>
            <a:r>
              <a:rPr lang="en-US" sz="4400" b="1"/>
              <a:t>4 </a:t>
            </a:r>
            <a:r>
              <a:rPr lang="ru-RU" sz="4400" b="1"/>
              <a:t>+</a:t>
            </a:r>
            <a:r>
              <a:rPr lang="en-US" sz="4400" b="1"/>
              <a:t> 3</a:t>
            </a:r>
            <a:r>
              <a:rPr lang="ru-RU" sz="4400" b="1"/>
              <a:t> + 2</a:t>
            </a:r>
            <a:r>
              <a:rPr lang="en-US" sz="4400" b="1"/>
              <a:t> </a:t>
            </a:r>
            <a:r>
              <a:rPr lang="ru-RU" sz="4400" b="1"/>
              <a:t>+ 1 </a:t>
            </a:r>
            <a:r>
              <a:rPr lang="en-US" sz="4400" b="1"/>
              <a:t>= </a:t>
            </a:r>
            <a:r>
              <a:rPr lang="ru-RU" sz="4400" b="1"/>
              <a:t>10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VJIK\Desktop\мастер класс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55563"/>
            <a:ext cx="9229726" cy="6913563"/>
          </a:xfrm>
          <a:prstGeom prst="rect">
            <a:avLst/>
          </a:prstGeom>
          <a:noFill/>
        </p:spPr>
      </p:pic>
      <p:pic>
        <p:nvPicPr>
          <p:cNvPr id="34818" name="Picture 2" descr="C:\Users\VJIK\Desktop\110_F_49823237_bQfpUSFa9iITWoQ4Ql07sd48b4bWmhs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571480"/>
            <a:ext cx="3286116" cy="1971670"/>
          </a:xfrm>
          <a:prstGeom prst="rect">
            <a:avLst/>
          </a:prstGeom>
          <a:noFill/>
        </p:spPr>
      </p:pic>
      <p:pic>
        <p:nvPicPr>
          <p:cNvPr id="34819" name="Picture 3" descr="C:\Users\VJIK\Desktop\110_F_49921544_nJBu37hsXPYoMDb8iGKazPh2zcsGaBO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3306" y="428604"/>
            <a:ext cx="3468702" cy="2301957"/>
          </a:xfrm>
          <a:prstGeom prst="rect">
            <a:avLst/>
          </a:prstGeom>
          <a:noFill/>
        </p:spPr>
      </p:pic>
      <p:pic>
        <p:nvPicPr>
          <p:cNvPr id="34820" name="Picture 4" descr="C:\Users\VJIK\Desktop\images (2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6" y="3143248"/>
            <a:ext cx="2881333" cy="1728800"/>
          </a:xfrm>
          <a:prstGeom prst="rect">
            <a:avLst/>
          </a:prstGeom>
          <a:noFill/>
        </p:spPr>
      </p:pic>
      <p:pic>
        <p:nvPicPr>
          <p:cNvPr id="34821" name="Picture 5" descr="C:\Users\VJIK\Desktop\images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95609" y="2571744"/>
            <a:ext cx="2646575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VJIK\Desktop\мастер класс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55563"/>
            <a:ext cx="9229726" cy="6913563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14283" y="1785926"/>
            <a:ext cx="85011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Спасибо за внимание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VJIK\Desktop\мастер класс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29726" cy="691356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поиск возможных методических путей включения комбинаторных задач в процесс усвоения младшими школьниками программного содержания курса математики четырехлетней начальной школы.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VJIK\Desktop\мастер класс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3" y="-26988"/>
            <a:ext cx="9229726" cy="6913563"/>
          </a:xfrm>
          <a:prstGeom prst="rect">
            <a:avLst/>
          </a:prstGeom>
          <a:noFill/>
        </p:spPr>
      </p:pic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1338" y="714356"/>
            <a:ext cx="8004175" cy="5191144"/>
          </a:xfrm>
        </p:spPr>
        <p:txBody>
          <a:bodyPr/>
          <a:lstStyle/>
          <a:p>
            <a:pPr marL="6350" indent="-6350" algn="just">
              <a:buFont typeface="Wingdings" pitchFamily="2" charset="2"/>
              <a:buNone/>
            </a:pPr>
            <a:r>
              <a:rPr lang="ru-RU" sz="3700" b="1" dirty="0"/>
              <a:t>«…творчество, конечно, состоит не в том, чтобы составлять бесконечные комбинации, а в том, чтобы создавать полезные, а таких не особенно много. Творить – это значит различать, </a:t>
            </a:r>
            <a:r>
              <a:rPr lang="ru-RU" sz="3700" b="1" dirty="0" smtClean="0"/>
              <a:t>выбирать».</a:t>
            </a:r>
          </a:p>
          <a:p>
            <a:pPr marL="6350" indent="-6350" algn="just">
              <a:buFont typeface="Wingdings" pitchFamily="2" charset="2"/>
              <a:buNone/>
            </a:pPr>
            <a:r>
              <a:rPr lang="ru-RU" sz="3700" b="1" dirty="0" smtClean="0"/>
              <a:t>                                         </a:t>
            </a:r>
            <a:r>
              <a:rPr lang="ru-RU" sz="3600" b="1" dirty="0" smtClean="0"/>
              <a:t>А. Пуанкаре</a:t>
            </a:r>
            <a:endParaRPr lang="ru-RU" sz="37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 descr="C:\Users\VJIK\Desktop\мастер класс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5726" y="-55563"/>
            <a:ext cx="9229726" cy="6913563"/>
          </a:xfrm>
          <a:prstGeom prst="rect">
            <a:avLst/>
          </a:prstGeom>
          <a:noFill/>
        </p:spPr>
      </p:pic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/>
              <a:t>Цель мастер-класса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42844" y="1857364"/>
            <a:ext cx="8435978" cy="192882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ru-RU" sz="4000" dirty="0" smtClean="0"/>
              <a:t>          Ознакомление слушателей   с  методами  решения комбинаторных задач на </a:t>
            </a:r>
            <a:r>
              <a:rPr lang="en-US" sz="4000" dirty="0" smtClean="0"/>
              <a:t>I</a:t>
            </a:r>
            <a:r>
              <a:rPr lang="ru-RU" sz="4000" dirty="0" smtClean="0"/>
              <a:t> ступени обучения</a:t>
            </a:r>
            <a:br>
              <a:rPr lang="ru-RU" sz="4000" dirty="0" smtClean="0"/>
            </a:br>
            <a:endParaRPr lang="ru-RU" sz="4400" dirty="0"/>
          </a:p>
        </p:txBody>
      </p:sp>
      <p:sp>
        <p:nvSpPr>
          <p:cNvPr id="8196" name="Rectangle 4"/>
          <p:cNvSpPr>
            <a:spLocks noRot="1" noChangeArrowheads="1"/>
          </p:cNvSpPr>
          <p:nvPr/>
        </p:nvSpPr>
        <p:spPr bwMode="auto">
          <a:xfrm>
            <a:off x="684213" y="4724400"/>
            <a:ext cx="8007350" cy="123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97" name="Rectangle 5"/>
          <p:cNvSpPr>
            <a:spLocks noRot="1" noChangeArrowheads="1"/>
          </p:cNvSpPr>
          <p:nvPr/>
        </p:nvSpPr>
        <p:spPr bwMode="auto">
          <a:xfrm>
            <a:off x="684213" y="4365625"/>
            <a:ext cx="8007350" cy="123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199" name="Rectangle 7"/>
          <p:cNvSpPr>
            <a:spLocks noRot="1" noChangeArrowheads="1"/>
          </p:cNvSpPr>
          <p:nvPr/>
        </p:nvSpPr>
        <p:spPr bwMode="auto">
          <a:xfrm>
            <a:off x="611188" y="3786191"/>
            <a:ext cx="800735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ru-RU" sz="4400" b="1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Ваша цель?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1000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 descr="C:\Users\VJIK\Desktop\мастер класс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3" y="-26988"/>
            <a:ext cx="9229726" cy="6913563"/>
          </a:xfrm>
          <a:prstGeom prst="rect">
            <a:avLst/>
          </a:prstGeom>
          <a:noFill/>
        </p:spPr>
      </p:pic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150" y="549275"/>
            <a:ext cx="6740525" cy="1216025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chemeClr val="tx1"/>
                </a:solidFill>
              </a:rPr>
              <a:t>Способы решения комбинаторных задач: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844675"/>
            <a:ext cx="8001000" cy="2663825"/>
          </a:xfrm>
        </p:spPr>
        <p:txBody>
          <a:bodyPr>
            <a:normAutofit lnSpcReduction="10000"/>
          </a:bodyPr>
          <a:lstStyle/>
          <a:p>
            <a:pPr>
              <a:buClr>
                <a:srgbClr val="00CC00"/>
              </a:buClr>
              <a:buFont typeface="Wingdings" pitchFamily="2" charset="2"/>
              <a:buChar char="q"/>
            </a:pPr>
            <a:r>
              <a:rPr lang="ru-RU" sz="5000" b="1" dirty="0">
                <a:solidFill>
                  <a:srgbClr val="00CC00"/>
                </a:solidFill>
                <a:latin typeface="Times New Roman" pitchFamily="18" charset="0"/>
              </a:rPr>
              <a:t> графы;</a:t>
            </a:r>
          </a:p>
          <a:p>
            <a:pPr>
              <a:buClr>
                <a:srgbClr val="00CC00"/>
              </a:buClr>
              <a:buFont typeface="Wingdings" pitchFamily="2" charset="2"/>
              <a:buChar char="q"/>
            </a:pPr>
            <a:r>
              <a:rPr lang="ru-RU" sz="5000" b="1" dirty="0">
                <a:solidFill>
                  <a:srgbClr val="00CC00"/>
                </a:solidFill>
                <a:latin typeface="Times New Roman" pitchFamily="18" charset="0"/>
              </a:rPr>
              <a:t> таблицы;</a:t>
            </a:r>
          </a:p>
          <a:p>
            <a:pPr>
              <a:buClr>
                <a:srgbClr val="00CC00"/>
              </a:buClr>
              <a:buFont typeface="Wingdings" pitchFamily="2" charset="2"/>
              <a:buChar char="q"/>
            </a:pPr>
            <a:r>
              <a:rPr lang="ru-RU" sz="5000" b="1" dirty="0">
                <a:solidFill>
                  <a:srgbClr val="00CC00"/>
                </a:solidFill>
                <a:latin typeface="Times New Roman" pitchFamily="18" charset="0"/>
              </a:rPr>
              <a:t> дерево </a:t>
            </a:r>
            <a:r>
              <a:rPr lang="ru-RU" sz="5000" b="1" dirty="0" smtClean="0">
                <a:solidFill>
                  <a:srgbClr val="00CC00"/>
                </a:solidFill>
                <a:latin typeface="Times New Roman" pitchFamily="18" charset="0"/>
              </a:rPr>
              <a:t>вариантов.</a:t>
            </a:r>
            <a:endParaRPr lang="ru-RU" sz="5000" b="1" dirty="0">
              <a:solidFill>
                <a:srgbClr val="00CC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 descr="C:\Users\VJIK\Desktop\мастер класс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85726" y="-55563"/>
            <a:ext cx="9229726" cy="6913563"/>
          </a:xfrm>
          <a:prstGeom prst="rect">
            <a:avLst/>
          </a:prstGeom>
          <a:noFill/>
        </p:spPr>
      </p:pic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3375"/>
            <a:ext cx="8229600" cy="1139825"/>
          </a:xfrm>
        </p:spPr>
        <p:txBody>
          <a:bodyPr/>
          <a:lstStyle/>
          <a:p>
            <a:pPr algn="l"/>
            <a:r>
              <a:rPr lang="ru-RU" sz="4800" b="1" dirty="0">
                <a:solidFill>
                  <a:srgbClr val="A50021"/>
                </a:solidFill>
              </a:rPr>
              <a:t>            Комбинаторика</a:t>
            </a:r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428736"/>
            <a:ext cx="8429684" cy="4429156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4000" b="1" dirty="0"/>
              <a:t>– </a:t>
            </a:r>
            <a:r>
              <a:rPr lang="ru-RU" sz="3600" b="1" dirty="0"/>
              <a:t>это раздел  математики, </a:t>
            </a:r>
            <a:r>
              <a:rPr lang="ru-RU" sz="3600" b="1" dirty="0" smtClean="0"/>
              <a:t>в </a:t>
            </a:r>
            <a:r>
              <a:rPr lang="ru-RU" sz="3600" b="1" dirty="0"/>
              <a:t>котором    исследуются и </a:t>
            </a:r>
            <a:r>
              <a:rPr lang="ru-RU" sz="3600" b="1" dirty="0" smtClean="0"/>
              <a:t>решаются </a:t>
            </a:r>
            <a:r>
              <a:rPr lang="ru-RU" sz="3600" b="1" dirty="0"/>
              <a:t>задачи выбора </a:t>
            </a:r>
            <a:r>
              <a:rPr lang="ru-RU" sz="3600" b="1" dirty="0" smtClean="0"/>
              <a:t>элементов </a:t>
            </a:r>
            <a:r>
              <a:rPr lang="ru-RU" sz="3600" b="1" dirty="0"/>
              <a:t>из   исходного </a:t>
            </a:r>
            <a:r>
              <a:rPr lang="ru-RU" sz="3600" b="1" dirty="0" smtClean="0"/>
              <a:t>множества </a:t>
            </a:r>
            <a:r>
              <a:rPr lang="ru-RU" sz="3600" b="1" dirty="0"/>
              <a:t>и расположения   </a:t>
            </a:r>
            <a:r>
              <a:rPr lang="ru-RU" sz="3600" b="1" dirty="0" smtClean="0"/>
              <a:t>их   </a:t>
            </a:r>
            <a:r>
              <a:rPr lang="ru-RU" sz="3600" b="1" dirty="0"/>
              <a:t>в </a:t>
            </a:r>
            <a:r>
              <a:rPr lang="ru-RU" sz="3600" b="1" dirty="0" smtClean="0"/>
              <a:t>некоторой комбинации</a:t>
            </a:r>
            <a:r>
              <a:rPr lang="ru-RU" sz="3600" b="1" dirty="0"/>
              <a:t>, составляемой    по   </a:t>
            </a:r>
            <a:r>
              <a:rPr lang="ru-RU" sz="3600" b="1" dirty="0" smtClean="0"/>
              <a:t>заданным </a:t>
            </a:r>
            <a:r>
              <a:rPr lang="ru-RU" sz="3600" b="1" dirty="0"/>
              <a:t>правилам</a:t>
            </a:r>
          </a:p>
          <a:p>
            <a:pPr>
              <a:lnSpc>
                <a:spcPct val="90000"/>
              </a:lnSpc>
            </a:pPr>
            <a:endParaRPr lang="ru-RU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 descr="C:\Users\VJIK\Desktop\мастер класс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863" y="-26988"/>
            <a:ext cx="9229726" cy="6913563"/>
          </a:xfrm>
          <a:prstGeom prst="rect">
            <a:avLst/>
          </a:prstGeom>
          <a:noFill/>
        </p:spPr>
      </p:pic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331913" y="188913"/>
            <a:ext cx="6913562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4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Задача </a:t>
            </a:r>
          </a:p>
          <a:p>
            <a:pPr algn="ctr"/>
            <a:r>
              <a:rPr lang="ru-RU" sz="4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(составление таблицы)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214282" y="1643051"/>
            <a:ext cx="8501121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3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Для начинки пирога бабушка решила смешать два продукта. Сколько различных пирогов может испечь бабушка, если для начинки у нее есть картофель (К), грибы (Г), яблоки (Я), мясо (М)?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/>
      <p:bldP spid="2458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Users\VJIK\Desktop\мастер класс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29726" cy="6913563"/>
          </a:xfrm>
          <a:prstGeom prst="rect">
            <a:avLst/>
          </a:prstGeom>
          <a:noFill/>
        </p:spPr>
      </p:pic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85787" y="1071546"/>
          <a:ext cx="8072495" cy="3889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99"/>
                <a:gridCol w="1614499"/>
                <a:gridCol w="1614499"/>
                <a:gridCol w="1614499"/>
                <a:gridCol w="1614499"/>
              </a:tblGrid>
              <a:tr h="77787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7787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7787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7787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7787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42844" y="285728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Составление таблицы</a:t>
            </a:r>
            <a:endParaRPr lang="ru-RU" sz="3600" b="1" dirty="0">
              <a:solidFill>
                <a:srgbClr val="FF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32770" name="Picture 2" descr="D:\m-media\Документы\школа\Презентации\картинки для презентаций\Еда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1857364"/>
            <a:ext cx="762016" cy="762016"/>
          </a:xfrm>
          <a:prstGeom prst="rect">
            <a:avLst/>
          </a:prstGeom>
          <a:noFill/>
        </p:spPr>
      </p:pic>
      <p:pic>
        <p:nvPicPr>
          <p:cNvPr id="32772" name="Picture 4" descr="D:\m-media\Документы\школа\Презентации\картинки для презентаций\Еда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1071546"/>
            <a:ext cx="642942" cy="721794"/>
          </a:xfrm>
          <a:prstGeom prst="rect">
            <a:avLst/>
          </a:prstGeom>
          <a:noFill/>
        </p:spPr>
      </p:pic>
      <p:pic>
        <p:nvPicPr>
          <p:cNvPr id="32773" name="Picture 5" descr="D:\m-media\Документы\школа\Презентации\картинки для презентаций\Еда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5852" y="2643182"/>
            <a:ext cx="642942" cy="721794"/>
          </a:xfrm>
          <a:prstGeom prst="rect">
            <a:avLst/>
          </a:prstGeom>
          <a:noFill/>
        </p:spPr>
      </p:pic>
      <p:pic>
        <p:nvPicPr>
          <p:cNvPr id="32774" name="Picture 6" descr="D:\m-media\Документы\школа\Презентации\картинки для презентаций\Еда\images (4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4414" y="3429000"/>
            <a:ext cx="937064" cy="758968"/>
          </a:xfrm>
          <a:prstGeom prst="rect">
            <a:avLst/>
          </a:prstGeom>
          <a:noFill/>
        </p:spPr>
      </p:pic>
      <p:pic>
        <p:nvPicPr>
          <p:cNvPr id="32775" name="Picture 7" descr="D:\m-media\Документы\школа\Презентации\картинки для презентаций\Еда\images (4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5074" y="1115617"/>
            <a:ext cx="714380" cy="674315"/>
          </a:xfrm>
          <a:prstGeom prst="rect">
            <a:avLst/>
          </a:prstGeom>
          <a:noFill/>
        </p:spPr>
      </p:pic>
      <p:pic>
        <p:nvPicPr>
          <p:cNvPr id="32776" name="Picture 8" descr="D:\m-media\Документы\школа\Презентации\картинки для презентаций\Еда\images (3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72396" y="1104476"/>
            <a:ext cx="906935" cy="697914"/>
          </a:xfrm>
          <a:prstGeom prst="rect">
            <a:avLst/>
          </a:prstGeom>
          <a:noFill/>
        </p:spPr>
      </p:pic>
      <p:pic>
        <p:nvPicPr>
          <p:cNvPr id="32777" name="Picture 9" descr="D:\m-media\Документы\школа\Презентации\картинки для презентаций\Еда\images (3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14414" y="4214818"/>
            <a:ext cx="928331" cy="714380"/>
          </a:xfrm>
          <a:prstGeom prst="rect">
            <a:avLst/>
          </a:prstGeom>
          <a:noFill/>
        </p:spPr>
      </p:pic>
      <p:pic>
        <p:nvPicPr>
          <p:cNvPr id="32771" name="Picture 3" descr="D:\m-media\Документы\школа\Презентации\картинки для презентаций\Еда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1100121"/>
            <a:ext cx="857256" cy="6858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 descr="C:\Users\VJIK\Desktop\мастер класс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229726" cy="6913563"/>
          </a:xfrm>
          <a:prstGeom prst="rect">
            <a:avLst/>
          </a:prstGeom>
          <a:noFill/>
        </p:spPr>
      </p:pic>
      <p:graphicFrame>
        <p:nvGraphicFramePr>
          <p:cNvPr id="12498" name="Group 210"/>
          <p:cNvGraphicFramePr>
            <a:graphicFrameLocks noGrp="1"/>
          </p:cNvGraphicFramePr>
          <p:nvPr>
            <p:ph idx="1"/>
          </p:nvPr>
        </p:nvGraphicFramePr>
        <p:xfrm>
          <a:off x="1571604" y="1214422"/>
          <a:ext cx="7143801" cy="4143405"/>
        </p:xfrm>
        <a:graphic>
          <a:graphicData uri="http://schemas.openxmlformats.org/drawingml/2006/table">
            <a:tbl>
              <a:tblPr/>
              <a:tblGrid>
                <a:gridCol w="1428420"/>
                <a:gridCol w="1428420"/>
                <a:gridCol w="1428420"/>
                <a:gridCol w="1428420"/>
                <a:gridCol w="1430121"/>
              </a:tblGrid>
              <a:tr h="8286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Г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86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86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Г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86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Я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86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М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47" name="Rectangle 59"/>
          <p:cNvSpPr>
            <a:spLocks noChangeArrowheads="1"/>
          </p:cNvSpPr>
          <p:nvPr/>
        </p:nvSpPr>
        <p:spPr bwMode="auto">
          <a:xfrm>
            <a:off x="1071538" y="404813"/>
            <a:ext cx="721523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3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Составление таблицы</a:t>
            </a:r>
          </a:p>
        </p:txBody>
      </p:sp>
      <p:pic>
        <p:nvPicPr>
          <p:cNvPr id="5" name="F. Papetti. Emanuell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28596" y="642939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2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35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350"/>
                            </p:stCondLst>
                            <p:childTnLst>
                              <p:par>
                                <p:cTn id="1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" dur="19966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1234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499</Words>
  <Application>Microsoft Office PowerPoint</Application>
  <PresentationFormat>Экран (4:3)</PresentationFormat>
  <Paragraphs>213</Paragraphs>
  <Slides>30</Slides>
  <Notes>1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Мастер-класс  “Способы решения задач по комбинаторике”</vt:lpstr>
      <vt:lpstr>В математике - всё для жизни</vt:lpstr>
      <vt:lpstr>Проблема</vt:lpstr>
      <vt:lpstr>Цель мастер-класса</vt:lpstr>
      <vt:lpstr>Способы решения комбинаторных задач:</vt:lpstr>
      <vt:lpstr>            Комбинаторика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Задача («дерево» возможных вариантов) </vt:lpstr>
      <vt:lpstr>Слайд 17</vt:lpstr>
      <vt:lpstr>Слайд 18</vt:lpstr>
      <vt:lpstr>Решение вариантов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Мастер-класс  “Решение задач по комбинаторике”</dc:title>
  <dc:creator>VJIK</dc:creator>
  <cp:lastModifiedBy>VJIK</cp:lastModifiedBy>
  <cp:revision>30</cp:revision>
  <dcterms:created xsi:type="dcterms:W3CDTF">2013-03-11T15:42:44Z</dcterms:created>
  <dcterms:modified xsi:type="dcterms:W3CDTF">2013-03-13T19:27:49Z</dcterms:modified>
</cp:coreProperties>
</file>