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7" r:id="rId6"/>
    <p:sldId id="278" r:id="rId7"/>
    <p:sldId id="280" r:id="rId8"/>
    <p:sldId id="281" r:id="rId9"/>
    <p:sldId id="279" r:id="rId10"/>
    <p:sldId id="275" r:id="rId11"/>
    <p:sldId id="282" r:id="rId12"/>
    <p:sldId id="287" r:id="rId13"/>
    <p:sldId id="288" r:id="rId14"/>
    <p:sldId id="276" r:id="rId15"/>
    <p:sldId id="289" r:id="rId16"/>
    <p:sldId id="291" r:id="rId17"/>
    <p:sldId id="292" r:id="rId18"/>
    <p:sldId id="290" r:id="rId19"/>
    <p:sldId id="293" r:id="rId20"/>
    <p:sldId id="294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FCF"/>
    <a:srgbClr val="358C0A"/>
    <a:srgbClr val="215606"/>
    <a:srgbClr val="2A6E08"/>
    <a:srgbClr val="005DA2"/>
    <a:srgbClr val="005C00"/>
    <a:srgbClr val="003300"/>
    <a:srgbClr val="333300"/>
    <a:srgbClr val="2A62A0"/>
    <a:srgbClr val="3856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0.xm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" Target="../slides/slide4.xml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г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 userDrawn="1"/>
        </p:nvSpPr>
        <p:spPr>
          <a:xfrm>
            <a:off x="8532440" y="0"/>
            <a:ext cx="611560" cy="656692"/>
          </a:xfrm>
          <a:prstGeom prst="mathMultiply">
            <a:avLst/>
          </a:prstGeom>
          <a:solidFill>
            <a:srgbClr val="FF0000"/>
          </a:solidFill>
          <a:ln w="9525">
            <a:solidFill>
              <a:srgbClr val="385692"/>
            </a:solidFill>
          </a:ln>
          <a:effectLst>
            <a:outerShdw blurRad="139700" dist="38100" dir="2700000" sx="108000" sy="10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конверт.jpg">
            <a:hlinkClick r:id="rId2" action="ppaction://hlinksldjump" tooltip="Общие вопросы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5516" y="802570"/>
            <a:ext cx="1440604" cy="862234"/>
          </a:xfrm>
          <a:prstGeom prst="rect">
            <a:avLst/>
          </a:prstGeom>
          <a:ln w="31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бланк рег.png">
            <a:hlinkClick r:id="rId4" action="ppaction://hlinksldjump" tooltip="Бланк регистрации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5515" y="1852705"/>
            <a:ext cx="1011407" cy="146745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rId6" action="ppaction://hlinksldjump" tooltip="Бланк ответов № 1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514146"/>
            <a:ext cx="1013840" cy="145776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бланк отв 3.png">
            <a:hlinkClick r:id="rId8" action="ppaction://hlinksldjump" tooltip="Бланк ответов № 2"/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15516" y="5165900"/>
            <a:ext cx="1012623" cy="146745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6"/>
          <p:cNvGrpSpPr/>
          <p:nvPr userDrawn="1"/>
        </p:nvGrpSpPr>
        <p:grpSpPr>
          <a:xfrm>
            <a:off x="194841" y="30849"/>
            <a:ext cx="1423762" cy="581131"/>
            <a:chOff x="194841" y="30849"/>
            <a:chExt cx="1423762" cy="581131"/>
          </a:xfrm>
        </p:grpSpPr>
        <p:pic>
          <p:nvPicPr>
            <p:cNvPr id="13" name="Рисунок 12" descr="логотип ЕГЭ.png"/>
            <p:cNvPicPr>
              <a:picLocks noChangeAspect="1"/>
            </p:cNvPicPr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194841" y="105987"/>
              <a:ext cx="1423762" cy="5059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/>
            <p:cNvSpPr/>
            <p:nvPr userDrawn="1"/>
          </p:nvSpPr>
          <p:spPr>
            <a:xfrm>
              <a:off x="1065473" y="105987"/>
              <a:ext cx="72008" cy="109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967494" y="30849"/>
              <a:ext cx="16201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50" b="1" dirty="0" smtClean="0">
                  <a:solidFill>
                    <a:srgbClr val="3D7FCF"/>
                  </a:solidFill>
                  <a:latin typeface="Arial Black" pitchFamily="34" charset="0"/>
                </a:rPr>
                <a:t>5</a:t>
              </a:r>
              <a:endParaRPr lang="ru-RU" sz="1250" b="1" dirty="0">
                <a:solidFill>
                  <a:srgbClr val="3D7FCF"/>
                </a:solidFill>
                <a:latin typeface="Arial Black" pitchFamily="34" charset="0"/>
              </a:endParaRPr>
            </a:p>
          </p:txBody>
        </p:sp>
      </p:grpSp>
      <p:sp>
        <p:nvSpPr>
          <p:cNvPr id="16" name="Прямоугольник 15"/>
          <p:cNvSpPr/>
          <p:nvPr userDrawn="1"/>
        </p:nvSpPr>
        <p:spPr>
          <a:xfrm>
            <a:off x="971600" y="1268760"/>
            <a:ext cx="72008" cy="109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85453" y="1215604"/>
            <a:ext cx="162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b="1" dirty="0" smtClean="0">
                <a:solidFill>
                  <a:schemeClr val="tx1"/>
                </a:solidFill>
                <a:latin typeface="Arial Black" pitchFamily="34" charset="0"/>
              </a:rPr>
              <a:t>5</a:t>
            </a:r>
            <a:endParaRPr lang="ru-RU" sz="95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4-nik.ucoz.ru/fotograf13/29163_original.png" TargetMode="External"/><Relationship Id="rId2" Type="http://schemas.openxmlformats.org/officeDocument/2006/relationships/hyperlink" Target="http://www.ege.edu.ru/common/upload/docs/osnov_prav_blank.doc" TargetMode="Externa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hyperlink" Target="http://i027.radikal.ru/0805/71/2c75e3374336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9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11.jpe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2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63588" y="1880828"/>
            <a:ext cx="7416824" cy="212365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Правила заполнения 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бланков единого </a:t>
            </a:r>
            <a:r>
              <a:rPr lang="ru-RU" sz="4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государственного 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экзамена (ЕГЭ) </a:t>
            </a:r>
            <a:endParaRPr lang="ru-RU" sz="4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2870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Е</a:t>
            </a:r>
            <a:r>
              <a:rPr lang="ru-RU" sz="1600" b="1" dirty="0" smtClean="0">
                <a:solidFill>
                  <a:srgbClr val="0070C0"/>
                </a:solidFill>
              </a:rPr>
              <a:t>диный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государственный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экзамен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4" y="422747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5DA2"/>
                </a:solidFill>
              </a:rPr>
              <a:t>Интерактивный плакат-пособие для учащихся 11-ых классов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5406315"/>
            <a:ext cx="7812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5DA2"/>
                </a:solidFill>
              </a:rPr>
              <a:t> </a:t>
            </a:r>
            <a:endParaRPr lang="ru-RU" sz="1600" dirty="0" smtClean="0">
              <a:solidFill>
                <a:srgbClr val="005DA2"/>
              </a:solidFill>
            </a:endParaRPr>
          </a:p>
        </p:txBody>
      </p:sp>
      <p:pic>
        <p:nvPicPr>
          <p:cNvPr id="9" name="Рисунок 8" descr="книги - копия.png">
            <a:hlinkClick r:id="rId2" action="ppaction://hlinksldjump" tooltip="Источники информации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2366" y="44624"/>
            <a:ext cx="1470134" cy="125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194841" y="30849"/>
            <a:ext cx="1423762" cy="581131"/>
            <a:chOff x="194841" y="30849"/>
            <a:chExt cx="1423762" cy="581131"/>
          </a:xfrm>
        </p:grpSpPr>
        <p:pic>
          <p:nvPicPr>
            <p:cNvPr id="10" name="Рисунок 9" descr="логотип ЕГЭ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841" y="105987"/>
              <a:ext cx="1423762" cy="5059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65473" y="105987"/>
              <a:ext cx="72008" cy="109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7494" y="30849"/>
              <a:ext cx="16201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50" b="1" dirty="0" smtClean="0">
                  <a:solidFill>
                    <a:srgbClr val="3D7FCF"/>
                  </a:solidFill>
                  <a:latin typeface="Arial Black" pitchFamily="34" charset="0"/>
                </a:rPr>
                <a:t>5</a:t>
              </a:r>
              <a:endParaRPr lang="ru-RU" sz="1250" b="1" dirty="0">
                <a:solidFill>
                  <a:srgbClr val="3D7FCF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514146"/>
            <a:ext cx="1013840" cy="145776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1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7844" y="998419"/>
            <a:ext cx="3906644" cy="561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8604956" y="692696"/>
            <a:ext cx="431540" cy="13321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Р </a:t>
            </a:r>
          </a:p>
          <a:p>
            <a:pPr algn="ctr"/>
            <a:r>
              <a:rPr lang="ru-RU" sz="1600" b="1" dirty="0" smtClean="0"/>
              <a:t>Х  </a:t>
            </a:r>
            <a:endParaRPr lang="ru-RU" sz="1600" b="1" dirty="0"/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8604956" y="2078850"/>
            <a:ext cx="431540" cy="2304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</a:t>
            </a:r>
          </a:p>
          <a:p>
            <a:pPr algn="ctr"/>
            <a:r>
              <a:rPr lang="ru-RU" sz="1600" b="1" dirty="0" smtClean="0"/>
              <a:t>Т</a:t>
            </a:r>
          </a:p>
          <a:p>
            <a:pPr algn="ctr"/>
            <a:r>
              <a:rPr lang="ru-RU" sz="1600" b="1" dirty="0" smtClean="0"/>
              <a:t>В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Т</a:t>
            </a:r>
          </a:p>
          <a:p>
            <a:pPr algn="ctr"/>
            <a:r>
              <a:rPr lang="ru-RU" sz="1600" b="1" dirty="0" smtClean="0"/>
              <a:t>Ы  </a:t>
            </a:r>
            <a:endParaRPr lang="ru-RU" sz="1600" b="1" dirty="0"/>
          </a:p>
        </p:txBody>
      </p:sp>
      <p:sp>
        <p:nvSpPr>
          <p:cNvPr id="14" name="Прямоугольник 13">
            <a:hlinkClick r:id="rId6" action="ppaction://hlinksldjump"/>
          </p:cNvPr>
          <p:cNvSpPr/>
          <p:nvPr/>
        </p:nvSpPr>
        <p:spPr>
          <a:xfrm>
            <a:off x="8604956" y="4437112"/>
            <a:ext cx="431540" cy="2304256"/>
          </a:xfrm>
          <a:prstGeom prst="rect">
            <a:avLst/>
          </a:prstGeom>
          <a:solidFill>
            <a:srgbClr val="358C0A"/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</a:t>
            </a:r>
          </a:p>
          <a:p>
            <a:pPr algn="ctr"/>
            <a:r>
              <a:rPr lang="ru-RU" sz="1600" b="1" dirty="0" smtClean="0"/>
              <a:t>А</a:t>
            </a:r>
          </a:p>
          <a:p>
            <a:pPr algn="ctr"/>
            <a:r>
              <a:rPr lang="ru-RU" sz="1600" b="1" dirty="0" smtClean="0"/>
              <a:t>М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Н</a:t>
            </a:r>
          </a:p>
          <a:p>
            <a:pPr algn="ctr"/>
            <a:r>
              <a:rPr lang="ru-RU" sz="1600" b="1" dirty="0" smtClean="0"/>
              <a:t>А  </a:t>
            </a:r>
            <a:endParaRPr lang="ru-RU" sz="16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7128284" y="2060848"/>
            <a:ext cx="1440160" cy="18002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128284" y="4401108"/>
            <a:ext cx="1440160" cy="108012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5521460" y="3586372"/>
            <a:ext cx="565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         К л и к </a:t>
            </a:r>
            <a:r>
              <a:rPr lang="ru-RU" i="1" dirty="0" err="1" smtClean="0">
                <a:solidFill>
                  <a:srgbClr val="0070C0"/>
                </a:solidFill>
              </a:rPr>
              <a:t>н</a:t>
            </a:r>
            <a:r>
              <a:rPr lang="ru-RU" i="1" dirty="0" smtClean="0">
                <a:solidFill>
                  <a:srgbClr val="0070C0"/>
                </a:solidFill>
              </a:rPr>
              <a:t> и т е       </a:t>
            </a:r>
            <a:r>
              <a:rPr lang="ru-RU" i="1" dirty="0" err="1" smtClean="0">
                <a:solidFill>
                  <a:srgbClr val="0070C0"/>
                </a:solidFill>
              </a:rPr>
              <a:t>п</a:t>
            </a:r>
            <a:r>
              <a:rPr lang="ru-RU" i="1" dirty="0" smtClean="0">
                <a:solidFill>
                  <a:srgbClr val="0070C0"/>
                </a:solidFill>
              </a:rPr>
              <a:t> о      л </a:t>
            </a:r>
            <a:r>
              <a:rPr lang="ru-RU" i="1" dirty="0" err="1" smtClean="0">
                <a:solidFill>
                  <a:srgbClr val="0070C0"/>
                </a:solidFill>
              </a:rPr>
              <a:t>ю</a:t>
            </a:r>
            <a:r>
              <a:rPr lang="ru-RU" i="1" dirty="0" smtClean="0">
                <a:solidFill>
                  <a:srgbClr val="0070C0"/>
                </a:solidFill>
              </a:rPr>
              <a:t> б о </a:t>
            </a:r>
            <a:r>
              <a:rPr lang="ru-RU" i="1" dirty="0" err="1" smtClean="0">
                <a:solidFill>
                  <a:srgbClr val="0070C0"/>
                </a:solidFill>
              </a:rPr>
              <a:t>й</a:t>
            </a:r>
            <a:r>
              <a:rPr lang="ru-RU" i="1" dirty="0" smtClean="0">
                <a:solidFill>
                  <a:srgbClr val="0070C0"/>
                </a:solidFill>
              </a:rPr>
              <a:t>        к </a:t>
            </a:r>
            <a:r>
              <a:rPr lang="ru-RU" i="1" dirty="0" err="1" smtClean="0">
                <a:solidFill>
                  <a:srgbClr val="0070C0"/>
                </a:solidFill>
              </a:rPr>
              <a:t>н</a:t>
            </a:r>
            <a:r>
              <a:rPr lang="ru-RU" i="1" dirty="0" smtClean="0">
                <a:solidFill>
                  <a:srgbClr val="0070C0"/>
                </a:solidFill>
              </a:rPr>
              <a:t> о </a:t>
            </a:r>
            <a:r>
              <a:rPr lang="ru-RU" i="1" dirty="0" err="1" smtClean="0">
                <a:solidFill>
                  <a:srgbClr val="0070C0"/>
                </a:solidFill>
              </a:rPr>
              <a:t>п</a:t>
            </a:r>
            <a:r>
              <a:rPr lang="ru-RU" i="1" dirty="0" smtClean="0">
                <a:solidFill>
                  <a:srgbClr val="0070C0"/>
                </a:solidFill>
              </a:rPr>
              <a:t> к е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514146"/>
            <a:ext cx="1013840" cy="145776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04956" y="692696"/>
            <a:ext cx="431540" cy="13321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Р </a:t>
            </a:r>
          </a:p>
          <a:p>
            <a:pPr algn="ctr"/>
            <a:r>
              <a:rPr lang="ru-RU" sz="1600" b="1" dirty="0" smtClean="0"/>
              <a:t>Х  </a:t>
            </a:r>
            <a:endParaRPr lang="ru-RU" sz="1600" b="1" dirty="0"/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8604956" y="2078850"/>
            <a:ext cx="431540" cy="230425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</a:t>
            </a:r>
          </a:p>
          <a:p>
            <a:pPr algn="ctr"/>
            <a:r>
              <a:rPr lang="ru-RU" sz="1600" b="1" dirty="0" smtClean="0"/>
              <a:t>Т</a:t>
            </a:r>
          </a:p>
          <a:p>
            <a:pPr algn="ctr"/>
            <a:r>
              <a:rPr lang="ru-RU" sz="1600" b="1" dirty="0" smtClean="0"/>
              <a:t>В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Т</a:t>
            </a:r>
          </a:p>
          <a:p>
            <a:pPr algn="ctr"/>
            <a:r>
              <a:rPr lang="ru-RU" sz="1600" b="1" dirty="0" smtClean="0"/>
              <a:t>Ы  </a:t>
            </a:r>
            <a:endParaRPr lang="ru-RU" sz="1600" b="1" dirty="0"/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8604956" y="4437112"/>
            <a:ext cx="431540" cy="2304256"/>
          </a:xfrm>
          <a:prstGeom prst="rect">
            <a:avLst/>
          </a:prstGeom>
          <a:solidFill>
            <a:srgbClr val="358C0A">
              <a:alpha val="50000"/>
            </a:srgb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</a:t>
            </a:r>
          </a:p>
          <a:p>
            <a:pPr algn="ctr"/>
            <a:r>
              <a:rPr lang="ru-RU" sz="1600" b="1" dirty="0" smtClean="0"/>
              <a:t>А</a:t>
            </a:r>
          </a:p>
          <a:p>
            <a:pPr algn="ctr"/>
            <a:r>
              <a:rPr lang="ru-RU" sz="1600" b="1" dirty="0" smtClean="0"/>
              <a:t>М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Н</a:t>
            </a:r>
          </a:p>
          <a:p>
            <a:pPr algn="ctr"/>
            <a:r>
              <a:rPr lang="ru-RU" sz="1600" b="1" dirty="0" smtClean="0"/>
              <a:t>А  </a:t>
            </a:r>
            <a:endParaRPr lang="ru-RU" sz="1600" b="1" dirty="0"/>
          </a:p>
        </p:txBody>
      </p:sp>
      <p:pic>
        <p:nvPicPr>
          <p:cNvPr id="18" name="Рисунок 6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511660" y="980728"/>
            <a:ext cx="6804756" cy="226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триг штрих"/>
          <p:cNvSpPr txBox="1"/>
          <p:nvPr/>
        </p:nvSpPr>
        <p:spPr>
          <a:xfrm>
            <a:off x="1547664" y="3573016"/>
            <a:ext cx="169218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err="1" smtClean="0">
                <a:solidFill>
                  <a:schemeClr val="bg1"/>
                </a:solidFill>
              </a:rPr>
              <a:t>штрих-коды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0" name="триг образцы"/>
          <p:cNvSpPr txBox="1"/>
          <p:nvPr/>
        </p:nvSpPr>
        <p:spPr>
          <a:xfrm>
            <a:off x="1547664" y="4238073"/>
            <a:ext cx="36004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образцы написания символов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1" name="триг поля не заполнять"/>
          <p:cNvSpPr txBox="1"/>
          <p:nvPr/>
        </p:nvSpPr>
        <p:spPr>
          <a:xfrm>
            <a:off x="1547664" y="4903130"/>
            <a:ext cx="496855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поля, не заполняющиеся участниками ЕГЭ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2" name="триг поля запол"/>
          <p:cNvSpPr txBox="1"/>
          <p:nvPr/>
        </p:nvSpPr>
        <p:spPr>
          <a:xfrm>
            <a:off x="1547664" y="5568187"/>
            <a:ext cx="45005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поля для заполнения участниками ЕГЭ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3" name="триг правила"/>
          <p:cNvSpPr txBox="1"/>
          <p:nvPr/>
        </p:nvSpPr>
        <p:spPr>
          <a:xfrm>
            <a:off x="1547664" y="6233246"/>
            <a:ext cx="266429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правила заполнения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52120" y="1232756"/>
            <a:ext cx="2052228" cy="5400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24100" y="1016732"/>
            <a:ext cx="531676" cy="21242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71800" y="1988840"/>
            <a:ext cx="489654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80312" y="2600908"/>
            <a:ext cx="612068" cy="3240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28084" y="2348880"/>
            <a:ext cx="1836204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63788" y="2600908"/>
            <a:ext cx="2484276" cy="3240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516600" y="3356992"/>
            <a:ext cx="6840760" cy="2570225"/>
            <a:chOff x="1511660" y="3537012"/>
            <a:chExt cx="6840760" cy="2570225"/>
          </a:xfrm>
        </p:grpSpPr>
        <p:grpSp>
          <p:nvGrpSpPr>
            <p:cNvPr id="31" name="Группа 43"/>
            <p:cNvGrpSpPr/>
            <p:nvPr/>
          </p:nvGrpSpPr>
          <p:grpSpPr>
            <a:xfrm>
              <a:off x="1511660" y="3537012"/>
              <a:ext cx="6840760" cy="2304256"/>
              <a:chOff x="1511660" y="3537012"/>
              <a:chExt cx="6840760" cy="2304256"/>
            </a:xfrm>
          </p:grpSpPr>
          <p:sp>
            <p:nvSpPr>
              <p:cNvPr id="33" name="Прямоугольная выноска 32"/>
              <p:cNvSpPr/>
              <p:nvPr/>
            </p:nvSpPr>
            <p:spPr>
              <a:xfrm>
                <a:off x="1511660" y="3537012"/>
                <a:ext cx="6840760" cy="2304256"/>
              </a:xfrm>
              <a:prstGeom prst="wedgeRectCallout">
                <a:avLst>
                  <a:gd name="adj1" fmla="val -26736"/>
                  <a:gd name="adj2" fmla="val 78876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Умножение 33"/>
              <p:cNvSpPr/>
              <p:nvPr/>
            </p:nvSpPr>
            <p:spPr>
              <a:xfrm>
                <a:off x="7899106" y="3573016"/>
                <a:ext cx="396044" cy="396044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1619672" y="3645024"/>
              <a:ext cx="6480720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Информация для заполнения полей о коде региона, коде и названии предмета должна быть продублирована с информации, внесенной в             бланк регистрации.</a:t>
              </a:r>
            </a:p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В окошко «Подпись участника ЕГЭ» необходимо поставить свою подпись (строго в его границах) </a:t>
              </a:r>
              <a:endParaRPr lang="ru-RU" sz="2200" dirty="0" smtClean="0">
                <a:cs typeface="Times New Roman" pitchFamily="18" charset="0"/>
              </a:endParaRPr>
            </a:p>
            <a:p>
              <a:endParaRPr lang="ru-RU" sz="2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55576" y="2155212"/>
            <a:ext cx="3312368" cy="2772308"/>
            <a:chOff x="755576" y="2155212"/>
            <a:chExt cx="3312368" cy="2772308"/>
          </a:xfrm>
        </p:grpSpPr>
        <p:sp>
          <p:nvSpPr>
            <p:cNvPr id="35" name="Овал 34"/>
            <p:cNvSpPr/>
            <p:nvPr/>
          </p:nvSpPr>
          <p:spPr>
            <a:xfrm>
              <a:off x="1583668" y="4459468"/>
              <a:ext cx="2484276" cy="46805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 стрелкой 36"/>
            <p:cNvCxnSpPr>
              <a:stCxn id="35" idx="1"/>
            </p:cNvCxnSpPr>
            <p:nvPr/>
          </p:nvCxnSpPr>
          <p:spPr>
            <a:xfrm flipH="1" flipV="1">
              <a:off x="755576" y="2155212"/>
              <a:ext cx="1191906" cy="2372801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олилиния 39"/>
          <p:cNvSpPr/>
          <p:nvPr/>
        </p:nvSpPr>
        <p:spPr>
          <a:xfrm>
            <a:off x="5508104" y="2471630"/>
            <a:ext cx="1476164" cy="396044"/>
          </a:xfrm>
          <a:custGeom>
            <a:avLst/>
            <a:gdLst>
              <a:gd name="connsiteX0" fmla="*/ 0 w 1446663"/>
              <a:gd name="connsiteY0" fmla="*/ 52428 h 533156"/>
              <a:gd name="connsiteX1" fmla="*/ 40943 w 1446663"/>
              <a:gd name="connsiteY1" fmla="*/ 25133 h 533156"/>
              <a:gd name="connsiteX2" fmla="*/ 95534 w 1446663"/>
              <a:gd name="connsiteY2" fmla="*/ 147963 h 533156"/>
              <a:gd name="connsiteX3" fmla="*/ 109182 w 1446663"/>
              <a:gd name="connsiteY3" fmla="*/ 393622 h 533156"/>
              <a:gd name="connsiteX4" fmla="*/ 136477 w 1446663"/>
              <a:gd name="connsiteY4" fmla="*/ 448213 h 533156"/>
              <a:gd name="connsiteX5" fmla="*/ 150125 w 1446663"/>
              <a:gd name="connsiteY5" fmla="*/ 489157 h 533156"/>
              <a:gd name="connsiteX6" fmla="*/ 204716 w 1446663"/>
              <a:gd name="connsiteY6" fmla="*/ 475509 h 533156"/>
              <a:gd name="connsiteX7" fmla="*/ 245660 w 1446663"/>
              <a:gd name="connsiteY7" fmla="*/ 448213 h 533156"/>
              <a:gd name="connsiteX8" fmla="*/ 286603 w 1446663"/>
              <a:gd name="connsiteY8" fmla="*/ 352679 h 533156"/>
              <a:gd name="connsiteX9" fmla="*/ 313898 w 1446663"/>
              <a:gd name="connsiteY9" fmla="*/ 161610 h 533156"/>
              <a:gd name="connsiteX10" fmla="*/ 341194 w 1446663"/>
              <a:gd name="connsiteY10" fmla="*/ 120667 h 533156"/>
              <a:gd name="connsiteX11" fmla="*/ 300251 w 1446663"/>
              <a:gd name="connsiteY11" fmla="*/ 134315 h 533156"/>
              <a:gd name="connsiteX12" fmla="*/ 341194 w 1446663"/>
              <a:gd name="connsiteY12" fmla="*/ 352679 h 533156"/>
              <a:gd name="connsiteX13" fmla="*/ 354842 w 1446663"/>
              <a:gd name="connsiteY13" fmla="*/ 393622 h 533156"/>
              <a:gd name="connsiteX14" fmla="*/ 395785 w 1446663"/>
              <a:gd name="connsiteY14" fmla="*/ 407270 h 533156"/>
              <a:gd name="connsiteX15" fmla="*/ 504967 w 1446663"/>
              <a:gd name="connsiteY15" fmla="*/ 420918 h 533156"/>
              <a:gd name="connsiteX16" fmla="*/ 573206 w 1446663"/>
              <a:gd name="connsiteY16" fmla="*/ 407270 h 533156"/>
              <a:gd name="connsiteX17" fmla="*/ 532263 w 1446663"/>
              <a:gd name="connsiteY17" fmla="*/ 379975 h 533156"/>
              <a:gd name="connsiteX18" fmla="*/ 545910 w 1446663"/>
              <a:gd name="connsiteY18" fmla="*/ 311736 h 533156"/>
              <a:gd name="connsiteX19" fmla="*/ 573206 w 1446663"/>
              <a:gd name="connsiteY19" fmla="*/ 175258 h 533156"/>
              <a:gd name="connsiteX20" fmla="*/ 614149 w 1446663"/>
              <a:gd name="connsiteY20" fmla="*/ 93372 h 533156"/>
              <a:gd name="connsiteX21" fmla="*/ 450376 w 1446663"/>
              <a:gd name="connsiteY21" fmla="*/ 66076 h 533156"/>
              <a:gd name="connsiteX22" fmla="*/ 464024 w 1446663"/>
              <a:gd name="connsiteY22" fmla="*/ 120667 h 533156"/>
              <a:gd name="connsiteX23" fmla="*/ 504967 w 1446663"/>
              <a:gd name="connsiteY23" fmla="*/ 202554 h 533156"/>
              <a:gd name="connsiteX24" fmla="*/ 518615 w 1446663"/>
              <a:gd name="connsiteY24" fmla="*/ 298088 h 533156"/>
              <a:gd name="connsiteX25" fmla="*/ 545910 w 1446663"/>
              <a:gd name="connsiteY25" fmla="*/ 339031 h 533156"/>
              <a:gd name="connsiteX26" fmla="*/ 641445 w 1446663"/>
              <a:gd name="connsiteY26" fmla="*/ 325383 h 533156"/>
              <a:gd name="connsiteX27" fmla="*/ 682388 w 1446663"/>
              <a:gd name="connsiteY27" fmla="*/ 311736 h 533156"/>
              <a:gd name="connsiteX28" fmla="*/ 709683 w 1446663"/>
              <a:gd name="connsiteY28" fmla="*/ 216201 h 533156"/>
              <a:gd name="connsiteX29" fmla="*/ 668740 w 1446663"/>
              <a:gd name="connsiteY29" fmla="*/ 175258 h 533156"/>
              <a:gd name="connsiteX30" fmla="*/ 559558 w 1446663"/>
              <a:gd name="connsiteY30" fmla="*/ 284440 h 533156"/>
              <a:gd name="connsiteX31" fmla="*/ 532263 w 1446663"/>
              <a:gd name="connsiteY31" fmla="*/ 325383 h 533156"/>
              <a:gd name="connsiteX32" fmla="*/ 614149 w 1446663"/>
              <a:gd name="connsiteY32" fmla="*/ 339031 h 533156"/>
              <a:gd name="connsiteX33" fmla="*/ 682388 w 1446663"/>
              <a:gd name="connsiteY33" fmla="*/ 366327 h 533156"/>
              <a:gd name="connsiteX34" fmla="*/ 723331 w 1446663"/>
              <a:gd name="connsiteY34" fmla="*/ 352679 h 533156"/>
              <a:gd name="connsiteX35" fmla="*/ 777922 w 1446663"/>
              <a:gd name="connsiteY35" fmla="*/ 339031 h 533156"/>
              <a:gd name="connsiteX36" fmla="*/ 846161 w 1446663"/>
              <a:gd name="connsiteY36" fmla="*/ 270792 h 533156"/>
              <a:gd name="connsiteX37" fmla="*/ 887104 w 1446663"/>
              <a:gd name="connsiteY37" fmla="*/ 216201 h 533156"/>
              <a:gd name="connsiteX38" fmla="*/ 900752 w 1446663"/>
              <a:gd name="connsiteY38" fmla="*/ 134315 h 533156"/>
              <a:gd name="connsiteX39" fmla="*/ 982639 w 1446663"/>
              <a:gd name="connsiteY39" fmla="*/ 120667 h 533156"/>
              <a:gd name="connsiteX40" fmla="*/ 928048 w 1446663"/>
              <a:gd name="connsiteY40" fmla="*/ 134315 h 533156"/>
              <a:gd name="connsiteX41" fmla="*/ 968991 w 1446663"/>
              <a:gd name="connsiteY41" fmla="*/ 216201 h 533156"/>
              <a:gd name="connsiteX42" fmla="*/ 1009934 w 1446663"/>
              <a:gd name="connsiteY42" fmla="*/ 243497 h 533156"/>
              <a:gd name="connsiteX43" fmla="*/ 996286 w 1446663"/>
              <a:gd name="connsiteY43" fmla="*/ 311736 h 533156"/>
              <a:gd name="connsiteX44" fmla="*/ 1037230 w 1446663"/>
              <a:gd name="connsiteY44" fmla="*/ 325383 h 533156"/>
              <a:gd name="connsiteX45" fmla="*/ 1050877 w 1446663"/>
              <a:gd name="connsiteY45" fmla="*/ 284440 h 533156"/>
              <a:gd name="connsiteX46" fmla="*/ 1037230 w 1446663"/>
              <a:gd name="connsiteY46" fmla="*/ 175258 h 533156"/>
              <a:gd name="connsiteX47" fmla="*/ 914400 w 1446663"/>
              <a:gd name="connsiteY47" fmla="*/ 134315 h 533156"/>
              <a:gd name="connsiteX48" fmla="*/ 873457 w 1446663"/>
              <a:gd name="connsiteY48" fmla="*/ 161610 h 533156"/>
              <a:gd name="connsiteX49" fmla="*/ 873457 w 1446663"/>
              <a:gd name="connsiteY49" fmla="*/ 311736 h 533156"/>
              <a:gd name="connsiteX50" fmla="*/ 968991 w 1446663"/>
              <a:gd name="connsiteY50" fmla="*/ 352679 h 533156"/>
              <a:gd name="connsiteX51" fmla="*/ 982639 w 1446663"/>
              <a:gd name="connsiteY51" fmla="*/ 284440 h 533156"/>
              <a:gd name="connsiteX52" fmla="*/ 1064525 w 1446663"/>
              <a:gd name="connsiteY52" fmla="*/ 229849 h 533156"/>
              <a:gd name="connsiteX53" fmla="*/ 1091821 w 1446663"/>
              <a:gd name="connsiteY53" fmla="*/ 270792 h 533156"/>
              <a:gd name="connsiteX54" fmla="*/ 1105469 w 1446663"/>
              <a:gd name="connsiteY54" fmla="*/ 352679 h 533156"/>
              <a:gd name="connsiteX55" fmla="*/ 1160060 w 1446663"/>
              <a:gd name="connsiteY55" fmla="*/ 339031 h 533156"/>
              <a:gd name="connsiteX56" fmla="*/ 1146412 w 1446663"/>
              <a:gd name="connsiteY56" fmla="*/ 216201 h 533156"/>
              <a:gd name="connsiteX57" fmla="*/ 1132764 w 1446663"/>
              <a:gd name="connsiteY57" fmla="*/ 175258 h 533156"/>
              <a:gd name="connsiteX58" fmla="*/ 1119116 w 1446663"/>
              <a:gd name="connsiteY58" fmla="*/ 66076 h 533156"/>
              <a:gd name="connsiteX59" fmla="*/ 1105469 w 1446663"/>
              <a:gd name="connsiteY59" fmla="*/ 107019 h 533156"/>
              <a:gd name="connsiteX60" fmla="*/ 1173707 w 1446663"/>
              <a:gd name="connsiteY60" fmla="*/ 257145 h 533156"/>
              <a:gd name="connsiteX61" fmla="*/ 1187355 w 1446663"/>
              <a:gd name="connsiteY61" fmla="*/ 298088 h 533156"/>
              <a:gd name="connsiteX62" fmla="*/ 1269242 w 1446663"/>
              <a:gd name="connsiteY62" fmla="*/ 366327 h 533156"/>
              <a:gd name="connsiteX63" fmla="*/ 1255594 w 1446663"/>
              <a:gd name="connsiteY63" fmla="*/ 502804 h 533156"/>
              <a:gd name="connsiteX64" fmla="*/ 1187355 w 1446663"/>
              <a:gd name="connsiteY64" fmla="*/ 530100 h 533156"/>
              <a:gd name="connsiteX65" fmla="*/ 1037230 w 1446663"/>
              <a:gd name="connsiteY65" fmla="*/ 502804 h 533156"/>
              <a:gd name="connsiteX66" fmla="*/ 1037230 w 1446663"/>
              <a:gd name="connsiteY66" fmla="*/ 284440 h 533156"/>
              <a:gd name="connsiteX67" fmla="*/ 1078173 w 1446663"/>
              <a:gd name="connsiteY67" fmla="*/ 270792 h 533156"/>
              <a:gd name="connsiteX68" fmla="*/ 1132764 w 1446663"/>
              <a:gd name="connsiteY68" fmla="*/ 257145 h 533156"/>
              <a:gd name="connsiteX69" fmla="*/ 1214651 w 1446663"/>
              <a:gd name="connsiteY69" fmla="*/ 284440 h 533156"/>
              <a:gd name="connsiteX70" fmla="*/ 1296537 w 1446663"/>
              <a:gd name="connsiteY70" fmla="*/ 257145 h 533156"/>
              <a:gd name="connsiteX71" fmla="*/ 1446663 w 1446663"/>
              <a:gd name="connsiteY71" fmla="*/ 243497 h 533156"/>
              <a:gd name="connsiteX72" fmla="*/ 1351128 w 1446663"/>
              <a:gd name="connsiteY72" fmla="*/ 216201 h 533156"/>
              <a:gd name="connsiteX73" fmla="*/ 1323833 w 1446663"/>
              <a:gd name="connsiteY73" fmla="*/ 229849 h 53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46663" h="533156">
                <a:moveTo>
                  <a:pt x="0" y="52428"/>
                </a:moveTo>
                <a:cubicBezTo>
                  <a:pt x="13648" y="43330"/>
                  <a:pt x="24541" y="25133"/>
                  <a:pt x="40943" y="25133"/>
                </a:cubicBezTo>
                <a:cubicBezTo>
                  <a:pt x="102203" y="25133"/>
                  <a:pt x="92213" y="124716"/>
                  <a:pt x="95534" y="147963"/>
                </a:cubicBezTo>
                <a:cubicBezTo>
                  <a:pt x="100083" y="229849"/>
                  <a:pt x="98101" y="312361"/>
                  <a:pt x="109182" y="393622"/>
                </a:cubicBezTo>
                <a:cubicBezTo>
                  <a:pt x="111931" y="413780"/>
                  <a:pt x="128463" y="429513"/>
                  <a:pt x="136477" y="448213"/>
                </a:cubicBezTo>
                <a:cubicBezTo>
                  <a:pt x="142144" y="461436"/>
                  <a:pt x="145576" y="475509"/>
                  <a:pt x="150125" y="489157"/>
                </a:cubicBezTo>
                <a:cubicBezTo>
                  <a:pt x="168322" y="484608"/>
                  <a:pt x="187476" y="482898"/>
                  <a:pt x="204716" y="475509"/>
                </a:cubicBezTo>
                <a:cubicBezTo>
                  <a:pt x="219793" y="469048"/>
                  <a:pt x="235159" y="460814"/>
                  <a:pt x="245660" y="448213"/>
                </a:cubicBezTo>
                <a:cubicBezTo>
                  <a:pt x="264397" y="425729"/>
                  <a:pt x="277122" y="381121"/>
                  <a:pt x="286603" y="352679"/>
                </a:cubicBezTo>
                <a:cubicBezTo>
                  <a:pt x="295701" y="288989"/>
                  <a:pt x="278210" y="215141"/>
                  <a:pt x="313898" y="161610"/>
                </a:cubicBezTo>
                <a:cubicBezTo>
                  <a:pt x="322997" y="147962"/>
                  <a:pt x="348529" y="135338"/>
                  <a:pt x="341194" y="120667"/>
                </a:cubicBezTo>
                <a:cubicBezTo>
                  <a:pt x="334761" y="107800"/>
                  <a:pt x="313899" y="129766"/>
                  <a:pt x="300251" y="134315"/>
                </a:cubicBezTo>
                <a:cubicBezTo>
                  <a:pt x="367643" y="403886"/>
                  <a:pt x="292388" y="84250"/>
                  <a:pt x="341194" y="352679"/>
                </a:cubicBezTo>
                <a:cubicBezTo>
                  <a:pt x="343767" y="366833"/>
                  <a:pt x="344670" y="383450"/>
                  <a:pt x="354842" y="393622"/>
                </a:cubicBezTo>
                <a:cubicBezTo>
                  <a:pt x="365014" y="403794"/>
                  <a:pt x="381631" y="404697"/>
                  <a:pt x="395785" y="407270"/>
                </a:cubicBezTo>
                <a:cubicBezTo>
                  <a:pt x="431871" y="413831"/>
                  <a:pt x="468573" y="416369"/>
                  <a:pt x="504967" y="420918"/>
                </a:cubicBezTo>
                <a:cubicBezTo>
                  <a:pt x="527713" y="416369"/>
                  <a:pt x="560339" y="426571"/>
                  <a:pt x="573206" y="407270"/>
                </a:cubicBezTo>
                <a:cubicBezTo>
                  <a:pt x="582305" y="393622"/>
                  <a:pt x="536769" y="395746"/>
                  <a:pt x="532263" y="379975"/>
                </a:cubicBezTo>
                <a:cubicBezTo>
                  <a:pt x="525890" y="357671"/>
                  <a:pt x="542097" y="334617"/>
                  <a:pt x="545910" y="311736"/>
                </a:cubicBezTo>
                <a:cubicBezTo>
                  <a:pt x="552197" y="274012"/>
                  <a:pt x="553587" y="214496"/>
                  <a:pt x="573206" y="175258"/>
                </a:cubicBezTo>
                <a:cubicBezTo>
                  <a:pt x="626119" y="69432"/>
                  <a:pt x="579844" y="196284"/>
                  <a:pt x="614149" y="93372"/>
                </a:cubicBezTo>
                <a:cubicBezTo>
                  <a:pt x="573643" y="32610"/>
                  <a:pt x="569313" y="0"/>
                  <a:pt x="450376" y="66076"/>
                </a:cubicBezTo>
                <a:cubicBezTo>
                  <a:pt x="433979" y="75185"/>
                  <a:pt x="458871" y="102632"/>
                  <a:pt x="464024" y="120667"/>
                </a:cubicBezTo>
                <a:cubicBezTo>
                  <a:pt x="478150" y="170107"/>
                  <a:pt x="475062" y="157694"/>
                  <a:pt x="504967" y="202554"/>
                </a:cubicBezTo>
                <a:cubicBezTo>
                  <a:pt x="509516" y="234399"/>
                  <a:pt x="509372" y="267277"/>
                  <a:pt x="518615" y="298088"/>
                </a:cubicBezTo>
                <a:cubicBezTo>
                  <a:pt x="523328" y="313799"/>
                  <a:pt x="529898" y="335473"/>
                  <a:pt x="545910" y="339031"/>
                </a:cubicBezTo>
                <a:cubicBezTo>
                  <a:pt x="577312" y="346009"/>
                  <a:pt x="609600" y="329932"/>
                  <a:pt x="641445" y="325383"/>
                </a:cubicBezTo>
                <a:cubicBezTo>
                  <a:pt x="655093" y="320834"/>
                  <a:pt x="672216" y="321908"/>
                  <a:pt x="682388" y="311736"/>
                </a:cubicBezTo>
                <a:cubicBezTo>
                  <a:pt x="688915" y="305209"/>
                  <a:pt x="709564" y="216675"/>
                  <a:pt x="709683" y="216201"/>
                </a:cubicBezTo>
                <a:cubicBezTo>
                  <a:pt x="696035" y="202553"/>
                  <a:pt x="687666" y="179043"/>
                  <a:pt x="668740" y="175258"/>
                </a:cubicBezTo>
                <a:cubicBezTo>
                  <a:pt x="534838" y="148478"/>
                  <a:pt x="584278" y="202039"/>
                  <a:pt x="559558" y="284440"/>
                </a:cubicBezTo>
                <a:cubicBezTo>
                  <a:pt x="554845" y="300151"/>
                  <a:pt x="541361" y="311735"/>
                  <a:pt x="532263" y="325383"/>
                </a:cubicBezTo>
                <a:cubicBezTo>
                  <a:pt x="559558" y="329932"/>
                  <a:pt x="587452" y="331750"/>
                  <a:pt x="614149" y="339031"/>
                </a:cubicBezTo>
                <a:cubicBezTo>
                  <a:pt x="637784" y="345477"/>
                  <a:pt x="658079" y="363288"/>
                  <a:pt x="682388" y="366327"/>
                </a:cubicBezTo>
                <a:cubicBezTo>
                  <a:pt x="696663" y="368111"/>
                  <a:pt x="709499" y="356631"/>
                  <a:pt x="723331" y="352679"/>
                </a:cubicBezTo>
                <a:cubicBezTo>
                  <a:pt x="741366" y="347526"/>
                  <a:pt x="759725" y="343580"/>
                  <a:pt x="777922" y="339031"/>
                </a:cubicBezTo>
                <a:cubicBezTo>
                  <a:pt x="850714" y="229846"/>
                  <a:pt x="755173" y="361781"/>
                  <a:pt x="846161" y="270792"/>
                </a:cubicBezTo>
                <a:cubicBezTo>
                  <a:pt x="862245" y="254708"/>
                  <a:pt x="873456" y="234398"/>
                  <a:pt x="887104" y="216201"/>
                </a:cubicBezTo>
                <a:cubicBezTo>
                  <a:pt x="891653" y="188906"/>
                  <a:pt x="881185" y="153882"/>
                  <a:pt x="900752" y="134315"/>
                </a:cubicBezTo>
                <a:cubicBezTo>
                  <a:pt x="920319" y="114748"/>
                  <a:pt x="954967" y="120667"/>
                  <a:pt x="982639" y="120667"/>
                </a:cubicBezTo>
                <a:cubicBezTo>
                  <a:pt x="1001396" y="120667"/>
                  <a:pt x="946245" y="129766"/>
                  <a:pt x="928048" y="134315"/>
                </a:cubicBezTo>
                <a:cubicBezTo>
                  <a:pt x="939148" y="167617"/>
                  <a:pt x="942533" y="189743"/>
                  <a:pt x="968991" y="216201"/>
                </a:cubicBezTo>
                <a:cubicBezTo>
                  <a:pt x="980589" y="227799"/>
                  <a:pt x="996286" y="234398"/>
                  <a:pt x="1009934" y="243497"/>
                </a:cubicBezTo>
                <a:cubicBezTo>
                  <a:pt x="1005385" y="266243"/>
                  <a:pt x="988950" y="289730"/>
                  <a:pt x="996286" y="311736"/>
                </a:cubicBezTo>
                <a:cubicBezTo>
                  <a:pt x="1000835" y="325384"/>
                  <a:pt x="1024363" y="331817"/>
                  <a:pt x="1037230" y="325383"/>
                </a:cubicBezTo>
                <a:cubicBezTo>
                  <a:pt x="1050097" y="318949"/>
                  <a:pt x="1046328" y="298088"/>
                  <a:pt x="1050877" y="284440"/>
                </a:cubicBezTo>
                <a:cubicBezTo>
                  <a:pt x="1046328" y="248046"/>
                  <a:pt x="1053632" y="208063"/>
                  <a:pt x="1037230" y="175258"/>
                </a:cubicBezTo>
                <a:cubicBezTo>
                  <a:pt x="1024674" y="150146"/>
                  <a:pt x="931004" y="137636"/>
                  <a:pt x="914400" y="134315"/>
                </a:cubicBezTo>
                <a:cubicBezTo>
                  <a:pt x="900752" y="143413"/>
                  <a:pt x="881595" y="147369"/>
                  <a:pt x="873457" y="161610"/>
                </a:cubicBezTo>
                <a:cubicBezTo>
                  <a:pt x="853464" y="196598"/>
                  <a:pt x="857091" y="279004"/>
                  <a:pt x="873457" y="311736"/>
                </a:cubicBezTo>
                <a:cubicBezTo>
                  <a:pt x="886921" y="338664"/>
                  <a:pt x="947759" y="347371"/>
                  <a:pt x="968991" y="352679"/>
                </a:cubicBezTo>
                <a:cubicBezTo>
                  <a:pt x="973540" y="329933"/>
                  <a:pt x="968398" y="302750"/>
                  <a:pt x="982639" y="284440"/>
                </a:cubicBezTo>
                <a:cubicBezTo>
                  <a:pt x="1002779" y="258545"/>
                  <a:pt x="1064525" y="229849"/>
                  <a:pt x="1064525" y="229849"/>
                </a:cubicBezTo>
                <a:cubicBezTo>
                  <a:pt x="1073624" y="243497"/>
                  <a:pt x="1086634" y="255231"/>
                  <a:pt x="1091821" y="270792"/>
                </a:cubicBezTo>
                <a:cubicBezTo>
                  <a:pt x="1100572" y="297044"/>
                  <a:pt x="1085902" y="333112"/>
                  <a:pt x="1105469" y="352679"/>
                </a:cubicBezTo>
                <a:cubicBezTo>
                  <a:pt x="1118732" y="365942"/>
                  <a:pt x="1141863" y="343580"/>
                  <a:pt x="1160060" y="339031"/>
                </a:cubicBezTo>
                <a:cubicBezTo>
                  <a:pt x="1155511" y="298088"/>
                  <a:pt x="1153185" y="256836"/>
                  <a:pt x="1146412" y="216201"/>
                </a:cubicBezTo>
                <a:cubicBezTo>
                  <a:pt x="1144047" y="202011"/>
                  <a:pt x="1135337" y="189412"/>
                  <a:pt x="1132764" y="175258"/>
                </a:cubicBezTo>
                <a:cubicBezTo>
                  <a:pt x="1126203" y="139172"/>
                  <a:pt x="1123665" y="102470"/>
                  <a:pt x="1119116" y="66076"/>
                </a:cubicBezTo>
                <a:cubicBezTo>
                  <a:pt x="1114567" y="79724"/>
                  <a:pt x="1105469" y="92633"/>
                  <a:pt x="1105469" y="107019"/>
                </a:cubicBezTo>
                <a:cubicBezTo>
                  <a:pt x="1105469" y="218733"/>
                  <a:pt x="1134647" y="139967"/>
                  <a:pt x="1173707" y="257145"/>
                </a:cubicBezTo>
                <a:cubicBezTo>
                  <a:pt x="1178256" y="270793"/>
                  <a:pt x="1179375" y="286118"/>
                  <a:pt x="1187355" y="298088"/>
                </a:cubicBezTo>
                <a:cubicBezTo>
                  <a:pt x="1208372" y="329613"/>
                  <a:pt x="1239030" y="346186"/>
                  <a:pt x="1269242" y="366327"/>
                </a:cubicBezTo>
                <a:cubicBezTo>
                  <a:pt x="1264693" y="411819"/>
                  <a:pt x="1276040" y="461912"/>
                  <a:pt x="1255594" y="502804"/>
                </a:cubicBezTo>
                <a:cubicBezTo>
                  <a:pt x="1244638" y="524716"/>
                  <a:pt x="1211769" y="528065"/>
                  <a:pt x="1187355" y="530100"/>
                </a:cubicBezTo>
                <a:cubicBezTo>
                  <a:pt x="1150679" y="533156"/>
                  <a:pt x="1077881" y="512967"/>
                  <a:pt x="1037230" y="502804"/>
                </a:cubicBezTo>
                <a:cubicBezTo>
                  <a:pt x="1024291" y="425171"/>
                  <a:pt x="1007239" y="366916"/>
                  <a:pt x="1037230" y="284440"/>
                </a:cubicBezTo>
                <a:cubicBezTo>
                  <a:pt x="1042146" y="270920"/>
                  <a:pt x="1064341" y="274744"/>
                  <a:pt x="1078173" y="270792"/>
                </a:cubicBezTo>
                <a:cubicBezTo>
                  <a:pt x="1096208" y="265639"/>
                  <a:pt x="1114567" y="261694"/>
                  <a:pt x="1132764" y="257145"/>
                </a:cubicBezTo>
                <a:cubicBezTo>
                  <a:pt x="1160060" y="266243"/>
                  <a:pt x="1185879" y="284440"/>
                  <a:pt x="1214651" y="284440"/>
                </a:cubicBezTo>
                <a:cubicBezTo>
                  <a:pt x="1243423" y="284440"/>
                  <a:pt x="1268203" y="262145"/>
                  <a:pt x="1296537" y="257145"/>
                </a:cubicBezTo>
                <a:cubicBezTo>
                  <a:pt x="1346021" y="248413"/>
                  <a:pt x="1396621" y="248046"/>
                  <a:pt x="1446663" y="243497"/>
                </a:cubicBezTo>
                <a:cubicBezTo>
                  <a:pt x="1427356" y="237061"/>
                  <a:pt x="1368264" y="216201"/>
                  <a:pt x="1351128" y="216201"/>
                </a:cubicBezTo>
                <a:cubicBezTo>
                  <a:pt x="1340956" y="216201"/>
                  <a:pt x="1332931" y="225300"/>
                  <a:pt x="1323833" y="22984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514146"/>
            <a:ext cx="1013840" cy="145776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8604956" y="692696"/>
            <a:ext cx="431540" cy="1332148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Р </a:t>
            </a:r>
          </a:p>
          <a:p>
            <a:pPr algn="ctr"/>
            <a:r>
              <a:rPr lang="ru-RU" sz="1600" b="1" dirty="0" smtClean="0"/>
              <a:t>Х  </a:t>
            </a:r>
            <a:endParaRPr lang="ru-RU" sz="1600" b="1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8604956" y="2078850"/>
            <a:ext cx="431540" cy="2304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</a:t>
            </a:r>
          </a:p>
          <a:p>
            <a:pPr algn="ctr"/>
            <a:r>
              <a:rPr lang="ru-RU" sz="1600" b="1" dirty="0" smtClean="0"/>
              <a:t>Т</a:t>
            </a:r>
          </a:p>
          <a:p>
            <a:pPr algn="ctr"/>
            <a:r>
              <a:rPr lang="ru-RU" sz="1600" b="1" dirty="0" smtClean="0"/>
              <a:t>В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Т</a:t>
            </a:r>
          </a:p>
          <a:p>
            <a:pPr algn="ctr"/>
            <a:r>
              <a:rPr lang="ru-RU" sz="1600" b="1" dirty="0" smtClean="0"/>
              <a:t>Ы  </a:t>
            </a:r>
            <a:endParaRPr lang="ru-RU" sz="1600" b="1" dirty="0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8604956" y="4437112"/>
            <a:ext cx="431540" cy="2304256"/>
          </a:xfrm>
          <a:prstGeom prst="rect">
            <a:avLst/>
          </a:prstGeom>
          <a:solidFill>
            <a:srgbClr val="358C0A">
              <a:alpha val="50000"/>
            </a:srgb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</a:t>
            </a:r>
          </a:p>
          <a:p>
            <a:pPr algn="ctr"/>
            <a:r>
              <a:rPr lang="ru-RU" sz="1600" b="1" dirty="0" smtClean="0"/>
              <a:t>А</a:t>
            </a:r>
          </a:p>
          <a:p>
            <a:pPr algn="ctr"/>
            <a:r>
              <a:rPr lang="ru-RU" sz="1600" b="1" dirty="0" smtClean="0"/>
              <a:t>М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Н</a:t>
            </a:r>
          </a:p>
          <a:p>
            <a:pPr algn="ctr"/>
            <a:r>
              <a:rPr lang="ru-RU" sz="1600" b="1" dirty="0" smtClean="0"/>
              <a:t>А  </a:t>
            </a:r>
            <a:endParaRPr lang="ru-RU" sz="1600" b="1" dirty="0"/>
          </a:p>
        </p:txBody>
      </p:sp>
      <p:sp>
        <p:nvSpPr>
          <p:cNvPr id="16" name="триг правила"/>
          <p:cNvSpPr txBox="1"/>
          <p:nvPr/>
        </p:nvSpPr>
        <p:spPr>
          <a:xfrm>
            <a:off x="2375756" y="944724"/>
            <a:ext cx="550861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Поля для ответов на задания с коротким ответом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pic>
        <p:nvPicPr>
          <p:cNvPr id="21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755" y="1736812"/>
            <a:ext cx="5514845" cy="470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триг число"/>
          <p:cNvSpPr txBox="1"/>
          <p:nvPr/>
        </p:nvSpPr>
        <p:spPr>
          <a:xfrm>
            <a:off x="1475656" y="5791167"/>
            <a:ext cx="338437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</a:t>
            </a:r>
            <a:r>
              <a:rPr lang="ru-RU" sz="2000" u="sng" dirty="0" smtClean="0">
                <a:solidFill>
                  <a:schemeClr val="bg1"/>
                </a:solidFill>
              </a:rPr>
              <a:t>ответ - число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4" name="триг несколько слов"/>
          <p:cNvSpPr txBox="1"/>
          <p:nvPr/>
        </p:nvSpPr>
        <p:spPr>
          <a:xfrm>
            <a:off x="5076056" y="5791167"/>
            <a:ext cx="332424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</a:t>
            </a:r>
            <a:r>
              <a:rPr lang="ru-RU" sz="2000" u="sng" dirty="0" smtClean="0">
                <a:solidFill>
                  <a:schemeClr val="bg1"/>
                </a:solidFill>
              </a:rPr>
              <a:t>ответ – несколько слов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8" name="триг общие"/>
          <p:cNvSpPr txBox="1"/>
          <p:nvPr/>
        </p:nvSpPr>
        <p:spPr>
          <a:xfrm>
            <a:off x="1475656" y="5337212"/>
            <a:ext cx="338437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</a:t>
            </a:r>
            <a:r>
              <a:rPr lang="ru-RU" sz="2000" u="sng" dirty="0" smtClean="0">
                <a:solidFill>
                  <a:schemeClr val="bg1"/>
                </a:solidFill>
              </a:rPr>
              <a:t>общие правила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19" name="триг слово"/>
          <p:cNvSpPr txBox="1"/>
          <p:nvPr/>
        </p:nvSpPr>
        <p:spPr>
          <a:xfrm>
            <a:off x="5076056" y="5337212"/>
            <a:ext cx="332424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</a:t>
            </a:r>
            <a:r>
              <a:rPr lang="ru-RU" sz="2000" u="sng" dirty="0" smtClean="0">
                <a:solidFill>
                  <a:schemeClr val="bg1"/>
                </a:solidFill>
              </a:rPr>
              <a:t>ответ - слово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5" name="триг дробь"/>
          <p:cNvSpPr txBox="1"/>
          <p:nvPr/>
        </p:nvSpPr>
        <p:spPr>
          <a:xfrm>
            <a:off x="1475656" y="6245121"/>
            <a:ext cx="338437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</a:t>
            </a:r>
            <a:r>
              <a:rPr lang="ru-RU" sz="2000" u="sng" dirty="0" smtClean="0">
                <a:solidFill>
                  <a:schemeClr val="bg1"/>
                </a:solidFill>
              </a:rPr>
              <a:t>ответ – дробное число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6" name="триг длинное слово"/>
          <p:cNvSpPr txBox="1"/>
          <p:nvPr/>
        </p:nvSpPr>
        <p:spPr>
          <a:xfrm>
            <a:off x="5076056" y="6245121"/>
            <a:ext cx="332424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</a:t>
            </a:r>
            <a:r>
              <a:rPr lang="ru-RU" sz="2000" u="sng" dirty="0" smtClean="0">
                <a:solidFill>
                  <a:schemeClr val="bg1"/>
                </a:solidFill>
              </a:rPr>
              <a:t>ответ – длинное слово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439652" y="1271076"/>
            <a:ext cx="6984776" cy="4678204"/>
            <a:chOff x="1439652" y="3085223"/>
            <a:chExt cx="6984776" cy="4678204"/>
          </a:xfrm>
        </p:grpSpPr>
        <p:grpSp>
          <p:nvGrpSpPr>
            <p:cNvPr id="28" name="Группа 43"/>
            <p:cNvGrpSpPr/>
            <p:nvPr/>
          </p:nvGrpSpPr>
          <p:grpSpPr>
            <a:xfrm>
              <a:off x="1439652" y="3118911"/>
              <a:ext cx="6984776" cy="3996444"/>
              <a:chOff x="1439652" y="3118911"/>
              <a:chExt cx="6984776" cy="3996444"/>
            </a:xfrm>
          </p:grpSpPr>
          <p:sp>
            <p:nvSpPr>
              <p:cNvPr id="30" name="Прямоугольная выноска 29"/>
              <p:cNvSpPr/>
              <p:nvPr/>
            </p:nvSpPr>
            <p:spPr>
              <a:xfrm>
                <a:off x="1439652" y="3118911"/>
                <a:ext cx="6984776" cy="3996444"/>
              </a:xfrm>
              <a:prstGeom prst="wedgeRectCallout">
                <a:avLst>
                  <a:gd name="adj1" fmla="val -27946"/>
                  <a:gd name="adj2" fmla="val 55344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м</a:t>
                </a:r>
                <a:endParaRPr lang="ru-RU" dirty="0"/>
              </a:p>
            </p:txBody>
          </p:sp>
          <p:sp>
            <p:nvSpPr>
              <p:cNvPr id="31" name="Умножение 30"/>
              <p:cNvSpPr/>
              <p:nvPr/>
            </p:nvSpPr>
            <p:spPr>
              <a:xfrm>
                <a:off x="7980505" y="3131163"/>
                <a:ext cx="396044" cy="432049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1439652" y="3085223"/>
              <a:ext cx="6912768" cy="4678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850" dirty="0" smtClean="0">
                  <a:solidFill>
                    <a:srgbClr val="000000"/>
                  </a:solidFill>
                  <a:cs typeface="Times New Roman" pitchFamily="18" charset="0"/>
                </a:rPr>
                <a:t>Краткий ответ можно давать только в виде слова, одного целого числа или комбинации букв и цифр, если в инструкции по выполнению работы не указано, что ответ можно дать с использованием запятых, например, для записи ответа в виде перечисления требуемых в задании пунктов. Каждая цифра, буква, запятая или знак минус (если число отрицательное) записывается в отдельную клеточку, строго по образцу из верхней части бланка. </a:t>
              </a:r>
            </a:p>
            <a:p>
              <a:r>
                <a:rPr lang="ru-RU" sz="1850" dirty="0" smtClean="0">
                  <a:solidFill>
                    <a:srgbClr val="000000"/>
                  </a:solidFill>
                  <a:cs typeface="Times New Roman" pitchFamily="18" charset="0"/>
                </a:rPr>
                <a:t>Не разрешается использовать при записи ответа на задания типа В никаких иных символов, кроме символов кириллицы, латиницы, арабских цифр, запятой и знака дефис (минус).</a:t>
              </a:r>
            </a:p>
            <a:p>
              <a:pPr eaLnBrk="0" hangingPunct="0"/>
              <a:r>
                <a:rPr lang="ru-RU" sz="1850" dirty="0" smtClean="0">
                  <a:solidFill>
                    <a:srgbClr val="000000"/>
                  </a:solidFill>
                  <a:cs typeface="Times New Roman" pitchFamily="18" charset="0"/>
                </a:rPr>
                <a:t>Недопустим ответ в виде формулы, с заголовком или комментарием. Нельзя записывать в ответе названия единиц измерения (градусы, проценты, метры, тонны и т.д.) </a:t>
              </a:r>
            </a:p>
            <a:p>
              <a:endParaRPr lang="ru-RU" dirty="0" smtClean="0"/>
            </a:p>
            <a:p>
              <a:endParaRPr lang="ru-RU" sz="21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112060" y="2503596"/>
            <a:ext cx="3312368" cy="3785652"/>
            <a:chOff x="5112060" y="3085223"/>
            <a:chExt cx="3312368" cy="4571054"/>
          </a:xfrm>
        </p:grpSpPr>
        <p:grpSp>
          <p:nvGrpSpPr>
            <p:cNvPr id="33" name="Группа 43"/>
            <p:cNvGrpSpPr/>
            <p:nvPr/>
          </p:nvGrpSpPr>
          <p:grpSpPr>
            <a:xfrm>
              <a:off x="5112060" y="3118911"/>
              <a:ext cx="3312368" cy="3779076"/>
              <a:chOff x="5112060" y="3118911"/>
              <a:chExt cx="3312368" cy="3779076"/>
            </a:xfrm>
          </p:grpSpPr>
          <p:sp>
            <p:nvSpPr>
              <p:cNvPr id="35" name="Прямоугольная выноска 34"/>
              <p:cNvSpPr/>
              <p:nvPr/>
            </p:nvSpPr>
            <p:spPr>
              <a:xfrm>
                <a:off x="5112060" y="3118911"/>
                <a:ext cx="3312368" cy="3779076"/>
              </a:xfrm>
              <a:prstGeom prst="wedgeRectCallout">
                <a:avLst>
                  <a:gd name="adj1" fmla="val -87459"/>
                  <a:gd name="adj2" fmla="val 62178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м</a:t>
                </a:r>
                <a:endParaRPr lang="ru-RU" dirty="0"/>
              </a:p>
            </p:txBody>
          </p:sp>
          <p:sp>
            <p:nvSpPr>
              <p:cNvPr id="36" name="Умножение 35"/>
              <p:cNvSpPr/>
              <p:nvPr/>
            </p:nvSpPr>
            <p:spPr>
              <a:xfrm>
                <a:off x="7980505" y="3154914"/>
                <a:ext cx="396044" cy="482547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5220072" y="3085223"/>
              <a:ext cx="3132348" cy="4571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  <a:cs typeface="Times New Roman" pitchFamily="18" charset="0"/>
                </a:rPr>
                <a:t>Каждая цифра,  </a:t>
              </a:r>
            </a:p>
            <a:p>
              <a:r>
                <a:rPr lang="ru-RU" sz="2400" dirty="0" smtClean="0">
                  <a:solidFill>
                    <a:srgbClr val="000000"/>
                  </a:solidFill>
                  <a:cs typeface="Times New Roman" pitchFamily="18" charset="0"/>
                </a:rPr>
                <a:t>запятая или знак минус (если число отрицательное) записывается в отдельную клеточку, строго по образцу из верхней части бланка </a:t>
              </a:r>
            </a:p>
            <a:p>
              <a:endParaRPr lang="ru-RU" sz="2400" dirty="0" smtClean="0"/>
            </a:p>
            <a:p>
              <a:endParaRPr lang="ru-RU" sz="2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554606" y="2322756"/>
            <a:ext cx="12241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-  0  ,  5 2</a:t>
            </a:r>
            <a:endParaRPr lang="ru-RU" sz="1500" b="1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39652" y="1988835"/>
            <a:ext cx="7020780" cy="3816429"/>
            <a:chOff x="2159732" y="1911434"/>
            <a:chExt cx="7020780" cy="4608208"/>
          </a:xfrm>
        </p:grpSpPr>
        <p:grpSp>
          <p:nvGrpSpPr>
            <p:cNvPr id="39" name="Группа 43"/>
            <p:cNvGrpSpPr/>
            <p:nvPr/>
          </p:nvGrpSpPr>
          <p:grpSpPr>
            <a:xfrm>
              <a:off x="2159732" y="1911434"/>
              <a:ext cx="6984776" cy="3912624"/>
              <a:chOff x="2159732" y="1911434"/>
              <a:chExt cx="6984776" cy="3912624"/>
            </a:xfrm>
          </p:grpSpPr>
          <p:sp>
            <p:nvSpPr>
              <p:cNvPr id="41" name="Прямоугольная выноска 40"/>
              <p:cNvSpPr/>
              <p:nvPr/>
            </p:nvSpPr>
            <p:spPr>
              <a:xfrm>
                <a:off x="2159732" y="1911434"/>
                <a:ext cx="6984776" cy="3912624"/>
              </a:xfrm>
              <a:prstGeom prst="wedgeRectCallout">
                <a:avLst>
                  <a:gd name="adj1" fmla="val -23532"/>
                  <a:gd name="adj2" fmla="val 87466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м</a:t>
                </a:r>
                <a:endParaRPr lang="ru-RU" dirty="0"/>
              </a:p>
            </p:txBody>
          </p:sp>
          <p:sp>
            <p:nvSpPr>
              <p:cNvPr id="42" name="Умножение 41"/>
              <p:cNvSpPr/>
              <p:nvPr/>
            </p:nvSpPr>
            <p:spPr>
              <a:xfrm>
                <a:off x="8712460" y="1954908"/>
                <a:ext cx="396044" cy="478211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2267744" y="1911434"/>
              <a:ext cx="6912768" cy="4608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Если числовой ответ получается в виде дроби, то её следует округлить до целого числа по правилам округления, если в инструкции по выполнению работы не требуется записать ответ в виде десятичной дроби. Например: 2,3 округляется до 2; 2,5 – до 3; 2,7 – до 3. Это правило должно выполняться для тех заданий, для которых в инструкции по выполнению работы нет указаний, что ответ нужно дать в виде десятичной дроби</a:t>
              </a:r>
              <a:endParaRPr lang="ru-RU" sz="2200" dirty="0" smtClean="0">
                <a:cs typeface="Times New Roman" pitchFamily="18" charset="0"/>
              </a:endParaRPr>
            </a:p>
            <a:p>
              <a:endParaRPr lang="ru-RU" sz="2200" dirty="0" smtClean="0"/>
            </a:p>
            <a:p>
              <a:endParaRPr lang="ru-RU" sz="22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475656" y="1772228"/>
            <a:ext cx="3384376" cy="5509201"/>
            <a:chOff x="5112060" y="3128696"/>
            <a:chExt cx="3384376" cy="6652185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5112060" y="3128696"/>
              <a:ext cx="3384376" cy="5878733"/>
              <a:chOff x="5112060" y="3128696"/>
              <a:chExt cx="3384376" cy="5878733"/>
            </a:xfrm>
          </p:grpSpPr>
          <p:sp>
            <p:nvSpPr>
              <p:cNvPr id="46" name="Прямоугольная выноска 45"/>
              <p:cNvSpPr/>
              <p:nvPr/>
            </p:nvSpPr>
            <p:spPr>
              <a:xfrm>
                <a:off x="5112060" y="3128696"/>
                <a:ext cx="3384376" cy="5878733"/>
              </a:xfrm>
              <a:prstGeom prst="wedgeRectCallout">
                <a:avLst>
                  <a:gd name="adj1" fmla="val 85528"/>
                  <a:gd name="adj2" fmla="val 27054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м</a:t>
                </a:r>
                <a:endParaRPr lang="ru-RU" dirty="0"/>
              </a:p>
            </p:txBody>
          </p:sp>
          <p:sp>
            <p:nvSpPr>
              <p:cNvPr id="47" name="Умножение 46"/>
              <p:cNvSpPr/>
              <p:nvPr/>
            </p:nvSpPr>
            <p:spPr>
              <a:xfrm>
                <a:off x="7980505" y="3154914"/>
                <a:ext cx="396044" cy="482547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5112060" y="3128697"/>
              <a:ext cx="3384376" cy="6652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Каждая буква записывается в отдельную клеточку, строго по образцу из верхней части бланка.</a:t>
              </a:r>
            </a:p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Если кратким ответом должно быть слово, пропущенное в некотором предложении,</a:t>
              </a:r>
            </a:p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 то это слово нужно писать в той форме (род, число, падеж и т.п.), в которой оно должно стоять в предложении </a:t>
              </a:r>
            </a:p>
            <a:p>
              <a:endParaRPr lang="ru-RU" sz="2200" dirty="0" smtClean="0"/>
            </a:p>
            <a:p>
              <a:endParaRPr lang="ru-RU" sz="22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228780" y="2528900"/>
            <a:ext cx="12241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Б Р Ю К</a:t>
            </a:r>
            <a:endParaRPr lang="ru-RU" sz="1300" b="1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475656" y="1808819"/>
            <a:ext cx="3384376" cy="5184578"/>
            <a:chOff x="5112060" y="3128695"/>
            <a:chExt cx="3384376" cy="6260213"/>
          </a:xfrm>
        </p:grpSpPr>
        <p:grpSp>
          <p:nvGrpSpPr>
            <p:cNvPr id="50" name="Группа 43"/>
            <p:cNvGrpSpPr/>
            <p:nvPr/>
          </p:nvGrpSpPr>
          <p:grpSpPr>
            <a:xfrm>
              <a:off x="5112060" y="3128695"/>
              <a:ext cx="3384376" cy="5878733"/>
              <a:chOff x="5112060" y="3128695"/>
              <a:chExt cx="3384376" cy="5878733"/>
            </a:xfrm>
          </p:grpSpPr>
          <p:sp>
            <p:nvSpPr>
              <p:cNvPr id="52" name="Прямоугольная выноска 51"/>
              <p:cNvSpPr/>
              <p:nvPr/>
            </p:nvSpPr>
            <p:spPr>
              <a:xfrm>
                <a:off x="5112060" y="3128695"/>
                <a:ext cx="3384376" cy="5878733"/>
              </a:xfrm>
              <a:prstGeom prst="wedgeRectCallout">
                <a:avLst>
                  <a:gd name="adj1" fmla="val 92897"/>
                  <a:gd name="adj2" fmla="val 35591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м</a:t>
                </a:r>
                <a:endParaRPr lang="ru-RU" dirty="0"/>
              </a:p>
            </p:txBody>
          </p:sp>
          <p:sp>
            <p:nvSpPr>
              <p:cNvPr id="53" name="Умножение 52"/>
              <p:cNvSpPr/>
              <p:nvPr/>
            </p:nvSpPr>
            <p:spPr>
              <a:xfrm>
                <a:off x="8052513" y="3154913"/>
                <a:ext cx="396044" cy="482547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5112060" y="3145517"/>
              <a:ext cx="3384376" cy="6243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Если требуется </a:t>
              </a:r>
              <a:r>
                <a:rPr lang="ru-RU" sz="2200" dirty="0" err="1" smtClean="0">
                  <a:solidFill>
                    <a:srgbClr val="000000"/>
                  </a:solidFill>
                  <a:cs typeface="Times New Roman" pitchFamily="18" charset="0"/>
                </a:rPr>
                <a:t>напи</a:t>
              </a:r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-           </a:t>
              </a:r>
              <a:r>
                <a:rPr lang="ru-RU" sz="2200" dirty="0" err="1" smtClean="0">
                  <a:solidFill>
                    <a:srgbClr val="000000"/>
                  </a:solidFill>
                  <a:cs typeface="Times New Roman" pitchFamily="18" charset="0"/>
                </a:rPr>
                <a:t>сать</a:t>
              </a:r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 термин, состоящих из двух или более слов, то их нужно записать отдельно – через пробел или дефис (как требуют правила правописания), но не использовать какого-либо разделителя (запятая и пр.), если в инструкции по выполнению работы не указана другая форма написания ответа на данное задание</a:t>
              </a:r>
              <a:endParaRPr lang="ru-RU" sz="2200" dirty="0" smtClean="0"/>
            </a:p>
            <a:p>
              <a:endParaRPr lang="ru-RU" sz="22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215132" y="3041664"/>
            <a:ext cx="2016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Ч  Т О  -  Н И Б У Д Ь</a:t>
            </a:r>
            <a:endParaRPr lang="ru-RU" sz="13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228780" y="3460648"/>
            <a:ext cx="20162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К  Т О     К А К</a:t>
            </a:r>
            <a:endParaRPr lang="ru-RU" sz="1300" b="1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1440031" y="3176971"/>
            <a:ext cx="3408126" cy="3476363"/>
            <a:chOff x="5088310" y="4809829"/>
            <a:chExt cx="3408126" cy="4197599"/>
          </a:xfrm>
        </p:grpSpPr>
        <p:grpSp>
          <p:nvGrpSpPr>
            <p:cNvPr id="57" name="Группа 43"/>
            <p:cNvGrpSpPr/>
            <p:nvPr/>
          </p:nvGrpSpPr>
          <p:grpSpPr>
            <a:xfrm>
              <a:off x="5112060" y="4809829"/>
              <a:ext cx="3384376" cy="4197599"/>
              <a:chOff x="5112060" y="4809829"/>
              <a:chExt cx="3384376" cy="4197599"/>
            </a:xfrm>
          </p:grpSpPr>
          <p:sp>
            <p:nvSpPr>
              <p:cNvPr id="59" name="Прямоугольная выноска 58"/>
              <p:cNvSpPr/>
              <p:nvPr/>
            </p:nvSpPr>
            <p:spPr>
              <a:xfrm>
                <a:off x="5112060" y="4809829"/>
                <a:ext cx="3384376" cy="4197599"/>
              </a:xfrm>
              <a:prstGeom prst="wedgeRectCallout">
                <a:avLst>
                  <a:gd name="adj1" fmla="val 95704"/>
                  <a:gd name="adj2" fmla="val 44616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м</a:t>
                </a:r>
                <a:endParaRPr lang="ru-RU" dirty="0"/>
              </a:p>
            </p:txBody>
          </p:sp>
          <p:sp>
            <p:nvSpPr>
              <p:cNvPr id="60" name="Умножение 59"/>
              <p:cNvSpPr/>
              <p:nvPr/>
            </p:nvSpPr>
            <p:spPr>
              <a:xfrm>
                <a:off x="8064388" y="4896778"/>
                <a:ext cx="396044" cy="482547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5088310" y="4853304"/>
              <a:ext cx="3384376" cy="4125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  <a:cs typeface="Times New Roman" pitchFamily="18" charset="0"/>
                </a:rPr>
                <a:t>Если в термине-ответе окажется букв больше, чем клеточек в поле для ответа, то вторую часть термина можно писать более убористо. Термин следует писать полностью. Любые сокращения запрещены</a:t>
              </a:r>
              <a:endParaRPr lang="ru-RU" sz="22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232325" y="3681028"/>
            <a:ext cx="35161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Э Н Д О П Л А З М А Т И Ч  Е СКА Я</a:t>
            </a:r>
            <a:endParaRPr lang="ru-RU" sz="13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8" grpId="0"/>
      <p:bldP spid="48" grpId="1"/>
      <p:bldP spid="54" grpId="0"/>
      <p:bldP spid="54" grpId="1"/>
      <p:bldP spid="55" grpId="0"/>
      <p:bldP spid="55" grpId="1"/>
      <p:bldP spid="61" grpId="0"/>
      <p:bldP spid="6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514146"/>
            <a:ext cx="1013840" cy="145776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8604956" y="692696"/>
            <a:ext cx="431540" cy="1332148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Р </a:t>
            </a:r>
          </a:p>
          <a:p>
            <a:pPr algn="ctr"/>
            <a:r>
              <a:rPr lang="ru-RU" sz="1600" b="1" dirty="0" smtClean="0"/>
              <a:t>Х  </a:t>
            </a:r>
            <a:endParaRPr lang="ru-RU" sz="1600" b="1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8604956" y="2078850"/>
            <a:ext cx="431540" cy="230425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</a:t>
            </a:r>
          </a:p>
          <a:p>
            <a:pPr algn="ctr"/>
            <a:r>
              <a:rPr lang="ru-RU" sz="1600" b="1" dirty="0" smtClean="0"/>
              <a:t>Т</a:t>
            </a:r>
          </a:p>
          <a:p>
            <a:pPr algn="ctr"/>
            <a:r>
              <a:rPr lang="ru-RU" sz="1600" b="1" dirty="0" smtClean="0"/>
              <a:t>В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Т</a:t>
            </a:r>
          </a:p>
          <a:p>
            <a:pPr algn="ctr"/>
            <a:r>
              <a:rPr lang="ru-RU" sz="1600" b="1" dirty="0" smtClean="0"/>
              <a:t>Ы  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04956" y="4437112"/>
            <a:ext cx="431540" cy="2304256"/>
          </a:xfrm>
          <a:prstGeom prst="rect">
            <a:avLst/>
          </a:prstGeom>
          <a:solidFill>
            <a:srgbClr val="358C0A"/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</a:t>
            </a:r>
          </a:p>
          <a:p>
            <a:pPr algn="ctr"/>
            <a:r>
              <a:rPr lang="ru-RU" sz="1600" b="1" dirty="0" smtClean="0"/>
              <a:t>А</a:t>
            </a:r>
          </a:p>
          <a:p>
            <a:pPr algn="ctr"/>
            <a:r>
              <a:rPr lang="ru-RU" sz="1600" b="1" dirty="0" smtClean="0"/>
              <a:t>М</a:t>
            </a:r>
          </a:p>
          <a:p>
            <a:pPr algn="ctr"/>
            <a:r>
              <a:rPr lang="ru-RU" sz="1600" b="1" dirty="0" smtClean="0"/>
              <a:t>Е</a:t>
            </a:r>
          </a:p>
          <a:p>
            <a:pPr algn="ctr"/>
            <a:r>
              <a:rPr lang="ru-RU" sz="1600" b="1" dirty="0" smtClean="0"/>
              <a:t>Н</a:t>
            </a:r>
          </a:p>
          <a:p>
            <a:pPr algn="ctr"/>
            <a:r>
              <a:rPr lang="ru-RU" sz="1600" b="1" dirty="0" smtClean="0"/>
              <a:t>А  </a:t>
            </a:r>
            <a:endParaRPr lang="ru-RU" sz="1600" b="1" dirty="0"/>
          </a:p>
        </p:txBody>
      </p:sp>
      <p:pic>
        <p:nvPicPr>
          <p:cNvPr id="14" name="Рисунок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461" y="4930091"/>
            <a:ext cx="6167202" cy="171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триг правила"/>
          <p:cNvSpPr txBox="1"/>
          <p:nvPr/>
        </p:nvSpPr>
        <p:spPr>
          <a:xfrm>
            <a:off x="2375756" y="944724"/>
            <a:ext cx="5508612" cy="707886"/>
          </a:xfrm>
          <a:prstGeom prst="rect">
            <a:avLst/>
          </a:prstGeom>
          <a:solidFill>
            <a:srgbClr val="358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Поля для замены ошибочных ответов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задания с коротким ответом 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475656" y="1700808"/>
            <a:ext cx="6948772" cy="3207275"/>
            <a:chOff x="1583668" y="3717032"/>
            <a:chExt cx="6948772" cy="3207275"/>
          </a:xfrm>
        </p:grpSpPr>
        <p:sp>
          <p:nvSpPr>
            <p:cNvPr id="19" name="Прямоугольная выноска 18"/>
            <p:cNvSpPr/>
            <p:nvPr/>
          </p:nvSpPr>
          <p:spPr>
            <a:xfrm>
              <a:off x="1583668" y="3717032"/>
              <a:ext cx="6948772" cy="3204356"/>
            </a:xfrm>
            <a:prstGeom prst="wedgeRectCallout">
              <a:avLst>
                <a:gd name="adj1" fmla="val 5226"/>
                <a:gd name="adj2" fmla="val 66311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>
              <a:outerShdw blurRad="1397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583668" y="3754208"/>
              <a:ext cx="6948772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cs typeface="Times New Roman" pitchFamily="18" charset="0"/>
                </a:rPr>
                <a:t>Для </a:t>
              </a:r>
              <a:r>
                <a:rPr lang="ru-RU" sz="2000" b="1" u="sng" dirty="0" smtClean="0">
                  <a:solidFill>
                    <a:srgbClr val="000000"/>
                  </a:solidFill>
                  <a:cs typeface="Times New Roman" pitchFamily="18" charset="0"/>
                </a:rPr>
                <a:t>изменения</a:t>
              </a:r>
              <a:r>
                <a:rPr lang="ru-RU" sz="2000" dirty="0" smtClean="0">
                  <a:solidFill>
                    <a:srgbClr val="000000"/>
                  </a:solidFill>
                  <a:cs typeface="Times New Roman" pitchFamily="18" charset="0"/>
                </a:rPr>
                <a:t> внесенного в бланк ответов № 1 ответа на задание нужно в соответствующих полях замены проставить номер исправляемого задания и записать новое значение верного ответа на указанное задание.</a:t>
              </a:r>
            </a:p>
            <a:p>
              <a:r>
                <a:rPr lang="ru-RU" sz="2000" dirty="0" smtClean="0">
                  <a:solidFill>
                    <a:srgbClr val="000000"/>
                  </a:solidFill>
                  <a:cs typeface="Times New Roman" pitchFamily="18" charset="0"/>
                </a:rPr>
                <a:t>Если в поля замены ошибочных ответов внесён номер </a:t>
              </a:r>
              <a:r>
                <a:rPr lang="ru-RU" sz="2000" b="1" u="sng" dirty="0" smtClean="0">
                  <a:solidFill>
                    <a:srgbClr val="000000"/>
                  </a:solidFill>
                  <a:cs typeface="Times New Roman" pitchFamily="18" charset="0"/>
                </a:rPr>
                <a:t>одного и того же задания</a:t>
              </a:r>
              <a:r>
                <a:rPr lang="ru-RU" sz="2000" dirty="0" smtClean="0">
                  <a:solidFill>
                    <a:srgbClr val="000000"/>
                  </a:solidFill>
                  <a:cs typeface="Times New Roman" pitchFamily="18" charset="0"/>
                </a:rPr>
                <a:t>, то будет учитываться последнее исправление (отсчет сверху вниз и слева направо). </a:t>
              </a:r>
            </a:p>
            <a:p>
              <a:r>
                <a:rPr lang="ru-RU" sz="2000" b="1" dirty="0" smtClean="0">
                  <a:solidFill>
                    <a:srgbClr val="000000"/>
                  </a:solidFill>
                  <a:cs typeface="Times New Roman" pitchFamily="18" charset="0"/>
                </a:rPr>
                <a:t>ВНИМАНИЕ! </a:t>
              </a:r>
              <a:r>
                <a:rPr lang="ru-RU" sz="2000" dirty="0" smtClean="0">
                  <a:solidFill>
                    <a:srgbClr val="000000"/>
                  </a:solidFill>
                  <a:cs typeface="Times New Roman" pitchFamily="18" charset="0"/>
                </a:rPr>
                <a:t>Если </a:t>
              </a:r>
              <a:r>
                <a:rPr lang="ru-RU" sz="2000" dirty="0">
                  <a:solidFill>
                    <a:srgbClr val="000000"/>
                  </a:solidFill>
                  <a:cs typeface="Times New Roman" pitchFamily="18" charset="0"/>
                </a:rPr>
                <a:t>в поля замены ошибочных ответов внесён </a:t>
              </a:r>
              <a:r>
                <a:rPr lang="ru-RU" sz="2000" dirty="0" smtClean="0">
                  <a:solidFill>
                    <a:srgbClr val="000000"/>
                  </a:solidFill>
                  <a:cs typeface="Times New Roman" pitchFamily="18" charset="0"/>
                </a:rPr>
                <a:t>только номер задания без ответа, то будет считаться, что ответа на данное задание не дано! </a:t>
              </a:r>
              <a:endParaRPr lang="ru-RU" sz="2000" dirty="0" smtClean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195736" y="5049180"/>
            <a:ext cx="1620180" cy="292388"/>
            <a:chOff x="1763688" y="5337212"/>
            <a:chExt cx="1620180" cy="292388"/>
          </a:xfrm>
        </p:grpSpPr>
        <p:sp>
          <p:nvSpPr>
            <p:cNvPr id="21" name="TextBox 20"/>
            <p:cNvSpPr txBox="1"/>
            <p:nvPr/>
          </p:nvSpPr>
          <p:spPr>
            <a:xfrm>
              <a:off x="2159732" y="5337212"/>
              <a:ext cx="12241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 smtClean="0"/>
                <a:t>-  0 ,  3</a:t>
              </a:r>
              <a:endParaRPr lang="ru-RU" sz="13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8" y="5337212"/>
              <a:ext cx="21602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 smtClean="0"/>
                <a:t>2</a:t>
              </a:r>
              <a:endParaRPr lang="ru-RU" sz="13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195736" y="5265204"/>
            <a:ext cx="1620180" cy="306036"/>
            <a:chOff x="1763688" y="5337212"/>
            <a:chExt cx="1620180" cy="306036"/>
          </a:xfrm>
        </p:grpSpPr>
        <p:sp>
          <p:nvSpPr>
            <p:cNvPr id="25" name="TextBox 24"/>
            <p:cNvSpPr txBox="1"/>
            <p:nvPr/>
          </p:nvSpPr>
          <p:spPr>
            <a:xfrm>
              <a:off x="2159732" y="5350860"/>
              <a:ext cx="12241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 smtClean="0"/>
                <a:t>0 ,  3</a:t>
              </a:r>
              <a:endParaRPr lang="ru-RU" sz="13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63688" y="5337212"/>
              <a:ext cx="21602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 smtClean="0"/>
                <a:t>2</a:t>
              </a:r>
              <a:endParaRPr lang="ru-RU" sz="1300" b="1" dirty="0"/>
            </a:p>
          </p:txBody>
        </p:sp>
      </p:grpSp>
      <p:sp>
        <p:nvSpPr>
          <p:cNvPr id="2" name="ТРИГ ИЗМЕНЕНИЕ"/>
          <p:cNvSpPr/>
          <p:nvPr/>
        </p:nvSpPr>
        <p:spPr>
          <a:xfrm>
            <a:off x="2046461" y="1737984"/>
            <a:ext cx="1337407" cy="4668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РИГ ОДНО И ТО ЖЕ"/>
          <p:cNvSpPr/>
          <p:nvPr/>
        </p:nvSpPr>
        <p:spPr>
          <a:xfrm>
            <a:off x="1691680" y="3230978"/>
            <a:ext cx="1856836" cy="4668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анк отв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5165900"/>
            <a:ext cx="1012623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8604956" y="656692"/>
            <a:ext cx="431540" cy="22682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С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В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Й  </a:t>
            </a:r>
            <a:endParaRPr lang="ru-RU" sz="1400" b="1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8604956" y="3032956"/>
            <a:ext cx="431540" cy="36724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П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И</a:t>
            </a:r>
          </a:p>
          <a:p>
            <a:pPr algn="ctr"/>
            <a:r>
              <a:rPr lang="ru-RU" sz="1400" b="1" dirty="0" smtClean="0"/>
              <a:t>Т</a:t>
            </a:r>
          </a:p>
          <a:p>
            <a:pPr algn="ctr"/>
            <a:r>
              <a:rPr lang="ru-RU" sz="1400" b="1" dirty="0" smtClean="0"/>
              <a:t>Е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Ь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Ы</a:t>
            </a:r>
          </a:p>
          <a:p>
            <a:pPr algn="ctr"/>
            <a:r>
              <a:rPr lang="ru-RU" sz="1400" b="1" dirty="0" smtClean="0"/>
              <a:t>Й </a:t>
            </a:r>
            <a:endParaRPr lang="ru-RU" sz="1400" b="1" dirty="0"/>
          </a:p>
        </p:txBody>
      </p:sp>
      <p:sp>
        <p:nvSpPr>
          <p:cNvPr id="11" name="триг правила"/>
          <p:cNvSpPr txBox="1"/>
          <p:nvPr/>
        </p:nvSpPr>
        <p:spPr>
          <a:xfrm>
            <a:off x="2375756" y="944724"/>
            <a:ext cx="55086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Бланк для ответов на задания с развёрнутым ответом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pic>
        <p:nvPicPr>
          <p:cNvPr id="12" name="Рисунок 3" descr="Бланки ЕГЭ 2009 проект10_в приказ_штрихкоды_2-1_доп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716016" y="1952836"/>
            <a:ext cx="3132348" cy="4798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2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375756" y="1711420"/>
            <a:ext cx="3165320" cy="481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 rot="16200000">
            <a:off x="5521460" y="3586372"/>
            <a:ext cx="565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         К л и к </a:t>
            </a:r>
            <a:r>
              <a:rPr lang="ru-RU" i="1" dirty="0" err="1" smtClean="0">
                <a:solidFill>
                  <a:srgbClr val="0070C0"/>
                </a:solidFill>
              </a:rPr>
              <a:t>н</a:t>
            </a:r>
            <a:r>
              <a:rPr lang="ru-RU" i="1" dirty="0" smtClean="0">
                <a:solidFill>
                  <a:srgbClr val="0070C0"/>
                </a:solidFill>
              </a:rPr>
              <a:t> и т е       </a:t>
            </a:r>
            <a:r>
              <a:rPr lang="ru-RU" i="1" dirty="0" err="1" smtClean="0">
                <a:solidFill>
                  <a:srgbClr val="0070C0"/>
                </a:solidFill>
              </a:rPr>
              <a:t>п</a:t>
            </a:r>
            <a:r>
              <a:rPr lang="ru-RU" i="1" dirty="0" smtClean="0">
                <a:solidFill>
                  <a:srgbClr val="0070C0"/>
                </a:solidFill>
              </a:rPr>
              <a:t> о      л </a:t>
            </a:r>
            <a:r>
              <a:rPr lang="ru-RU" i="1" dirty="0" err="1" smtClean="0">
                <a:solidFill>
                  <a:srgbClr val="0070C0"/>
                </a:solidFill>
              </a:rPr>
              <a:t>ю</a:t>
            </a:r>
            <a:r>
              <a:rPr lang="ru-RU" i="1" dirty="0" smtClean="0">
                <a:solidFill>
                  <a:srgbClr val="0070C0"/>
                </a:solidFill>
              </a:rPr>
              <a:t> б о </a:t>
            </a:r>
            <a:r>
              <a:rPr lang="ru-RU" i="1" dirty="0" err="1" smtClean="0">
                <a:solidFill>
                  <a:srgbClr val="0070C0"/>
                </a:solidFill>
              </a:rPr>
              <a:t>й</a:t>
            </a:r>
            <a:r>
              <a:rPr lang="ru-RU" i="1" dirty="0" smtClean="0">
                <a:solidFill>
                  <a:srgbClr val="0070C0"/>
                </a:solidFill>
              </a:rPr>
              <a:t>        к </a:t>
            </a:r>
            <a:r>
              <a:rPr lang="ru-RU" i="1" dirty="0" err="1" smtClean="0">
                <a:solidFill>
                  <a:srgbClr val="0070C0"/>
                </a:solidFill>
              </a:rPr>
              <a:t>н</a:t>
            </a:r>
            <a:r>
              <a:rPr lang="ru-RU" i="1" dirty="0" smtClean="0">
                <a:solidFill>
                  <a:srgbClr val="0070C0"/>
                </a:solidFill>
              </a:rPr>
              <a:t> о </a:t>
            </a:r>
            <a:r>
              <a:rPr lang="ru-RU" i="1" dirty="0" err="1" smtClean="0">
                <a:solidFill>
                  <a:srgbClr val="0070C0"/>
                </a:solidFill>
              </a:rPr>
              <a:t>п</a:t>
            </a:r>
            <a:r>
              <a:rPr lang="ru-RU" i="1" dirty="0" smtClean="0">
                <a:solidFill>
                  <a:srgbClr val="0070C0"/>
                </a:solidFill>
              </a:rPr>
              <a:t> к е</a:t>
            </a:r>
            <a:endParaRPr lang="ru-RU" i="1" dirty="0">
              <a:solidFill>
                <a:srgbClr val="0070C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958416" y="1790818"/>
            <a:ext cx="4646540" cy="18542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281686" y="4351855"/>
            <a:ext cx="2323774" cy="49930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анк отв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5165900"/>
            <a:ext cx="1012623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04956" y="656692"/>
            <a:ext cx="431540" cy="22682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С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В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Й  </a:t>
            </a:r>
            <a:endParaRPr lang="ru-RU" sz="1400" b="1" dirty="0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8604956" y="3032956"/>
            <a:ext cx="431540" cy="3672408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П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И</a:t>
            </a:r>
          </a:p>
          <a:p>
            <a:pPr algn="ctr"/>
            <a:r>
              <a:rPr lang="ru-RU" sz="1400" b="1" dirty="0" smtClean="0"/>
              <a:t>Т</a:t>
            </a:r>
          </a:p>
          <a:p>
            <a:pPr algn="ctr"/>
            <a:r>
              <a:rPr lang="ru-RU" sz="1400" b="1" dirty="0" smtClean="0"/>
              <a:t>Е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Ь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Ы</a:t>
            </a:r>
          </a:p>
          <a:p>
            <a:pPr algn="ctr"/>
            <a:r>
              <a:rPr lang="ru-RU" sz="1400" b="1" dirty="0" smtClean="0"/>
              <a:t>Й </a:t>
            </a:r>
            <a:endParaRPr lang="ru-RU" sz="1400" b="1" dirty="0"/>
          </a:p>
        </p:txBody>
      </p:sp>
      <p:sp>
        <p:nvSpPr>
          <p:cNvPr id="13" name="триг правила"/>
          <p:cNvSpPr txBox="1"/>
          <p:nvPr/>
        </p:nvSpPr>
        <p:spPr>
          <a:xfrm>
            <a:off x="2375756" y="944724"/>
            <a:ext cx="55086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Бланк для ответов на задания с развёрнутым ответом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8616323" y="634336"/>
            <a:ext cx="395536" cy="264282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8616323" y="2636912"/>
            <a:ext cx="395536" cy="252026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4" action="ppaction://hlinksldjump" tooltip="Верхняя часть бланка ответов № 2"/>
          </p:cNvPr>
          <p:cNvSpPr/>
          <p:nvPr/>
        </p:nvSpPr>
        <p:spPr>
          <a:xfrm>
            <a:off x="8604448" y="620688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5" action="ppaction://hlinksldjump" tooltip="Нижняя часть бланка ответов № 2"/>
          </p:cNvPr>
          <p:cNvSpPr/>
          <p:nvPr/>
        </p:nvSpPr>
        <p:spPr>
          <a:xfrm>
            <a:off x="8605464" y="2384884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бланк отв 2-верх.png"/>
          <p:cNvPicPr>
            <a:picLocks noChangeAspect="1"/>
          </p:cNvPicPr>
          <p:nvPr/>
        </p:nvPicPr>
        <p:blipFill>
          <a:blip r:embed="rId6" cstate="print">
            <a:lum bright="-13000" contrast="23000"/>
          </a:blip>
          <a:stretch>
            <a:fillRect/>
          </a:stretch>
        </p:blipFill>
        <p:spPr>
          <a:xfrm>
            <a:off x="3174020" y="1621264"/>
            <a:ext cx="3882256" cy="122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бланк отв 2 -низ.png"/>
          <p:cNvPicPr>
            <a:picLocks noChangeAspect="1"/>
          </p:cNvPicPr>
          <p:nvPr/>
        </p:nvPicPr>
        <p:blipFill>
          <a:blip r:embed="rId7" cstate="print">
            <a:lum bright="-13000" contrast="23000"/>
          </a:blip>
          <a:stretch>
            <a:fillRect/>
          </a:stretch>
        </p:blipFill>
        <p:spPr>
          <a:xfrm>
            <a:off x="3167844" y="2845400"/>
            <a:ext cx="3888432" cy="394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анк отв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5165900"/>
            <a:ext cx="1012623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04956" y="656692"/>
            <a:ext cx="431540" cy="22682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С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В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Й  </a:t>
            </a:r>
            <a:endParaRPr lang="ru-RU" sz="1400" b="1" dirty="0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8604956" y="3032956"/>
            <a:ext cx="431540" cy="3672408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П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И</a:t>
            </a:r>
          </a:p>
          <a:p>
            <a:pPr algn="ctr"/>
            <a:r>
              <a:rPr lang="ru-RU" sz="1400" b="1" dirty="0" smtClean="0"/>
              <a:t>Т</a:t>
            </a:r>
          </a:p>
          <a:p>
            <a:pPr algn="ctr"/>
            <a:r>
              <a:rPr lang="ru-RU" sz="1400" b="1" dirty="0" smtClean="0"/>
              <a:t>Е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Ь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Ы</a:t>
            </a:r>
          </a:p>
          <a:p>
            <a:pPr algn="ctr"/>
            <a:r>
              <a:rPr lang="ru-RU" sz="1400" b="1" dirty="0" smtClean="0"/>
              <a:t>Й </a:t>
            </a:r>
            <a:endParaRPr lang="ru-RU" sz="1400" b="1" dirty="0"/>
          </a:p>
        </p:txBody>
      </p:sp>
      <p:sp>
        <p:nvSpPr>
          <p:cNvPr id="13" name="триг правила"/>
          <p:cNvSpPr txBox="1"/>
          <p:nvPr/>
        </p:nvSpPr>
        <p:spPr>
          <a:xfrm>
            <a:off x="2375756" y="944724"/>
            <a:ext cx="55086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Бланк для ответов на задания с развёрнутым ответом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8616323" y="2636912"/>
            <a:ext cx="395536" cy="252026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4" action="ppaction://hlinksldjump" tooltip="Нижняя часть бланка ответов № 2"/>
          </p:cNvPr>
          <p:cNvSpPr/>
          <p:nvPr/>
        </p:nvSpPr>
        <p:spPr>
          <a:xfrm>
            <a:off x="8532440" y="2384884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бланк отв 2-верх.png"/>
          <p:cNvPicPr>
            <a:picLocks noChangeAspect="1"/>
          </p:cNvPicPr>
          <p:nvPr/>
        </p:nvPicPr>
        <p:blipFill>
          <a:blip r:embed="rId5" cstate="print">
            <a:lum bright="-13000" contrast="23000"/>
          </a:blip>
          <a:stretch>
            <a:fillRect/>
          </a:stretch>
        </p:blipFill>
        <p:spPr>
          <a:xfrm>
            <a:off x="1403647" y="1606968"/>
            <a:ext cx="7034467" cy="221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триг штрих"/>
          <p:cNvSpPr txBox="1"/>
          <p:nvPr/>
        </p:nvSpPr>
        <p:spPr>
          <a:xfrm>
            <a:off x="1439652" y="4073006"/>
            <a:ext cx="169218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err="1" smtClean="0">
                <a:solidFill>
                  <a:schemeClr val="bg1"/>
                </a:solidFill>
              </a:rPr>
              <a:t>штрих-коды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1" name="триг поля не заполнять"/>
          <p:cNvSpPr txBox="1"/>
          <p:nvPr/>
        </p:nvSpPr>
        <p:spPr>
          <a:xfrm>
            <a:off x="1439652" y="4805087"/>
            <a:ext cx="496855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поля, не заполняющиеся участниками ЕГЭ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2" name="триг поля запол"/>
          <p:cNvSpPr txBox="1"/>
          <p:nvPr/>
        </p:nvSpPr>
        <p:spPr>
          <a:xfrm>
            <a:off x="1439652" y="5537168"/>
            <a:ext cx="450050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поля для заполнения участниками ЕГЭ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3" name="триг правила"/>
          <p:cNvSpPr txBox="1"/>
          <p:nvPr/>
        </p:nvSpPr>
        <p:spPr>
          <a:xfrm>
            <a:off x="1439652" y="6269250"/>
            <a:ext cx="266429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правила заполнения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38472" y="2183032"/>
            <a:ext cx="2160240" cy="4680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24100" y="2003012"/>
            <a:ext cx="423664" cy="17281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56276" y="2867108"/>
            <a:ext cx="1080120" cy="252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83868" y="2867108"/>
            <a:ext cx="2412268" cy="252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63788" y="2551780"/>
            <a:ext cx="2880320" cy="2433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403648" y="3825622"/>
            <a:ext cx="7020780" cy="2231670"/>
            <a:chOff x="1511660" y="3537012"/>
            <a:chExt cx="7020780" cy="2231670"/>
          </a:xfrm>
        </p:grpSpPr>
        <p:grpSp>
          <p:nvGrpSpPr>
            <p:cNvPr id="30" name="Группа 43"/>
            <p:cNvGrpSpPr/>
            <p:nvPr/>
          </p:nvGrpSpPr>
          <p:grpSpPr>
            <a:xfrm>
              <a:off x="1511660" y="3537012"/>
              <a:ext cx="7020780" cy="1692188"/>
              <a:chOff x="1511660" y="3537012"/>
              <a:chExt cx="7020780" cy="1692188"/>
            </a:xfrm>
          </p:grpSpPr>
          <p:sp>
            <p:nvSpPr>
              <p:cNvPr id="32" name="Прямоугольная выноска 31"/>
              <p:cNvSpPr/>
              <p:nvPr/>
            </p:nvSpPr>
            <p:spPr>
              <a:xfrm>
                <a:off x="1511660" y="3537012"/>
                <a:ext cx="7020780" cy="1692188"/>
              </a:xfrm>
              <a:prstGeom prst="wedgeRectCallout">
                <a:avLst>
                  <a:gd name="adj1" fmla="val -29846"/>
                  <a:gd name="adj2" fmla="val 102265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Умножение 32"/>
              <p:cNvSpPr/>
              <p:nvPr/>
            </p:nvSpPr>
            <p:spPr>
              <a:xfrm>
                <a:off x="8100392" y="3573016"/>
                <a:ext cx="396044" cy="396044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1619672" y="3645024"/>
              <a:ext cx="648072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 Информация для заполнения полей о коде региона,</a:t>
              </a:r>
            </a:p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  коде и названии предмета должна быть </a:t>
              </a:r>
            </a:p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 продублирована с информации, внесенной в             бланк регистрации.</a:t>
              </a:r>
            </a:p>
            <a:p>
              <a:endParaRPr lang="ru-RU" sz="2200" dirty="0" smtClean="0">
                <a:cs typeface="Times New Roman" pitchFamily="18" charset="0"/>
              </a:endParaRPr>
            </a:p>
            <a:p>
              <a:endParaRPr lang="ru-RU" sz="2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83568" y="2132278"/>
            <a:ext cx="3312368" cy="3276942"/>
            <a:chOff x="755576" y="1699652"/>
            <a:chExt cx="3312368" cy="3276942"/>
          </a:xfrm>
        </p:grpSpPr>
        <p:sp>
          <p:nvSpPr>
            <p:cNvPr id="35" name="Овал 34"/>
            <p:cNvSpPr/>
            <p:nvPr/>
          </p:nvSpPr>
          <p:spPr>
            <a:xfrm>
              <a:off x="1583668" y="4508542"/>
              <a:ext cx="2484276" cy="46805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 стрелкой 35"/>
            <p:cNvCxnSpPr>
              <a:stCxn id="35" idx="1"/>
            </p:cNvCxnSpPr>
            <p:nvPr/>
          </p:nvCxnSpPr>
          <p:spPr>
            <a:xfrm flipH="1" flipV="1">
              <a:off x="755576" y="1699652"/>
              <a:ext cx="1191906" cy="2877435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анк отв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5165900"/>
            <a:ext cx="1012623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04956" y="656692"/>
            <a:ext cx="431540" cy="22682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С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В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Й  </a:t>
            </a:r>
            <a:endParaRPr lang="ru-RU" sz="1400" b="1" dirty="0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8604956" y="3032956"/>
            <a:ext cx="431540" cy="3672408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П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И</a:t>
            </a:r>
          </a:p>
          <a:p>
            <a:pPr algn="ctr"/>
            <a:r>
              <a:rPr lang="ru-RU" sz="1400" b="1" dirty="0" smtClean="0"/>
              <a:t>Т</a:t>
            </a:r>
          </a:p>
          <a:p>
            <a:pPr algn="ctr"/>
            <a:r>
              <a:rPr lang="ru-RU" sz="1400" b="1" dirty="0" smtClean="0"/>
              <a:t>Е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Ь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Ы</a:t>
            </a:r>
          </a:p>
          <a:p>
            <a:pPr algn="ctr"/>
            <a:r>
              <a:rPr lang="ru-RU" sz="1400" b="1" dirty="0" smtClean="0"/>
              <a:t>Й </a:t>
            </a:r>
            <a:endParaRPr lang="ru-RU" sz="1400" b="1" dirty="0"/>
          </a:p>
        </p:txBody>
      </p:sp>
      <p:sp>
        <p:nvSpPr>
          <p:cNvPr id="13" name="триг правила"/>
          <p:cNvSpPr txBox="1"/>
          <p:nvPr/>
        </p:nvSpPr>
        <p:spPr>
          <a:xfrm>
            <a:off x="2375756" y="944724"/>
            <a:ext cx="55086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Бланк для ответов на задания с развёрнутым ответом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8616323" y="634336"/>
            <a:ext cx="395536" cy="264282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4" action="ppaction://hlinksldjump" tooltip="Верхняя часть бланка ответов № 2"/>
          </p:cNvPr>
          <p:cNvSpPr/>
          <p:nvPr/>
        </p:nvSpPr>
        <p:spPr>
          <a:xfrm>
            <a:off x="8604448" y="620688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бланк отв 2 -низ.png"/>
          <p:cNvPicPr>
            <a:picLocks noChangeAspect="1"/>
          </p:cNvPicPr>
          <p:nvPr/>
        </p:nvPicPr>
        <p:blipFill>
          <a:blip r:embed="rId5" cstate="print">
            <a:lum bright="-13000" contrast="23000"/>
          </a:blip>
          <a:stretch>
            <a:fillRect/>
          </a:stretch>
        </p:blipFill>
        <p:spPr>
          <a:xfrm>
            <a:off x="2663788" y="1553180"/>
            <a:ext cx="5076564" cy="5152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1475656" y="1456644"/>
            <a:ext cx="6948772" cy="3196492"/>
            <a:chOff x="1583668" y="3717032"/>
            <a:chExt cx="6948772" cy="3196492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1583668" y="3717032"/>
              <a:ext cx="6948772" cy="2618681"/>
            </a:xfrm>
            <a:prstGeom prst="wedgeRectCallout">
              <a:avLst>
                <a:gd name="adj1" fmla="val 7976"/>
                <a:gd name="adj2" fmla="val 77777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>
              <a:outerShdw blurRad="1397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91680" y="3743425"/>
              <a:ext cx="6732748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  <a:cs typeface="Times New Roman" pitchFamily="18" charset="0"/>
                </a:rPr>
                <a:t>В этой области участник ЕГЭ записывает развернутые ответы на соответствующие задания строго в </a:t>
              </a:r>
            </a:p>
            <a:p>
              <a:r>
                <a:rPr lang="ru-RU" sz="2000" dirty="0" smtClean="0">
                  <a:solidFill>
                    <a:srgbClr val="000000"/>
                  </a:solidFill>
                  <a:cs typeface="Times New Roman" pitchFamily="18" charset="0"/>
                </a:rPr>
                <a:t>соответствии с требованиями инструкции к КИМ и отдельным заданиям КИМ.</a:t>
              </a:r>
              <a:endParaRPr lang="ru-RU" sz="2000" dirty="0" smtClean="0">
                <a:cs typeface="Times New Roman" pitchFamily="18" charset="0"/>
              </a:endParaRPr>
            </a:p>
            <a:p>
              <a:pPr eaLnBrk="0" hangingPunct="0"/>
              <a:r>
                <a:rPr lang="ru-RU" sz="2000" dirty="0" smtClean="0">
                  <a:solidFill>
                    <a:srgbClr val="000000"/>
                  </a:solidFill>
                  <a:cs typeface="Times New Roman" pitchFamily="18" charset="0"/>
                </a:rPr>
                <a:t>При недостатке места для ответов на лицевой стороне бланка ответов № 2 участник ЕГЭ может продолжить </a:t>
              </a:r>
            </a:p>
            <a:p>
              <a:pPr eaLnBrk="0" hangingPunct="0"/>
              <a:r>
                <a:rPr lang="ru-RU" sz="2000" b="1" u="sng" dirty="0" smtClean="0">
                  <a:solidFill>
                    <a:srgbClr val="000000"/>
                  </a:solidFill>
                  <a:cs typeface="Times New Roman" pitchFamily="18" charset="0"/>
                </a:rPr>
                <a:t>записи на оборотной стороне бланка</a:t>
              </a:r>
              <a:r>
                <a:rPr lang="ru-RU" sz="2000" dirty="0" smtClean="0">
                  <a:solidFill>
                    <a:srgbClr val="000000"/>
                  </a:solidFill>
                  <a:cs typeface="Times New Roman" pitchFamily="18" charset="0"/>
                </a:rPr>
                <a:t>, сделав внизу лицевой стороны запись </a:t>
              </a:r>
              <a:r>
                <a:rPr lang="ru-RU" sz="2000" b="1" u="sng" dirty="0" smtClean="0">
                  <a:solidFill>
                    <a:srgbClr val="000000"/>
                  </a:solidFill>
                  <a:cs typeface="Times New Roman" pitchFamily="18" charset="0"/>
                </a:rPr>
                <a:t>«Смотри на обороте»</a:t>
              </a:r>
              <a:r>
                <a:rPr lang="ru-RU" sz="2000" dirty="0" smtClean="0">
                  <a:solidFill>
                    <a:srgbClr val="000000"/>
                  </a:solidFill>
                  <a:cs typeface="Times New Roman" pitchFamily="18" charset="0"/>
                </a:rPr>
                <a:t>. </a:t>
              </a:r>
            </a:p>
            <a:p>
              <a:endParaRPr lang="ru-RU" sz="2000" dirty="0" smtClean="0">
                <a:cs typeface="Times New Roman" pitchFamily="18" charset="0"/>
              </a:endParaRPr>
            </a:p>
            <a:p>
              <a:endParaRPr lang="ru-RU" sz="20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031940" y="59492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Смотри на обороте</a:t>
            </a:r>
            <a:endParaRPr lang="ru-RU" b="1" i="1" dirty="0"/>
          </a:p>
        </p:txBody>
      </p:sp>
      <p:sp>
        <p:nvSpPr>
          <p:cNvPr id="23" name="триг на обороте"/>
          <p:cNvSpPr/>
          <p:nvPr/>
        </p:nvSpPr>
        <p:spPr>
          <a:xfrm>
            <a:off x="1655676" y="3392996"/>
            <a:ext cx="421246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иг СМОТРИ на обороте"/>
          <p:cNvSpPr/>
          <p:nvPr/>
        </p:nvSpPr>
        <p:spPr>
          <a:xfrm>
            <a:off x="4355976" y="3753036"/>
            <a:ext cx="2448272" cy="3240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4824028" y="692696"/>
            <a:ext cx="3600400" cy="5220117"/>
            <a:chOff x="4824028" y="800708"/>
            <a:chExt cx="3600400" cy="5220117"/>
          </a:xfrm>
        </p:grpSpPr>
        <p:pic>
          <p:nvPicPr>
            <p:cNvPr id="25" name="Рисунок 24" descr="бланк допол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4028" y="800708"/>
              <a:ext cx="3600400" cy="52201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Умножение 25"/>
            <p:cNvSpPr/>
            <p:nvPr/>
          </p:nvSpPr>
          <p:spPr>
            <a:xfrm>
              <a:off x="7956376" y="872716"/>
              <a:ext cx="396044" cy="396044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385692"/>
              </a:solidFill>
            </a:ln>
            <a:effectLst>
              <a:outerShdw blurRad="114300" dist="38100" dir="2700000" sx="105000" sy="10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анк отв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5165900"/>
            <a:ext cx="1012623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8604956" y="656692"/>
            <a:ext cx="431540" cy="2268252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С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В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Й  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04956" y="3032956"/>
            <a:ext cx="431540" cy="36724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П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И</a:t>
            </a:r>
          </a:p>
          <a:p>
            <a:pPr algn="ctr"/>
            <a:r>
              <a:rPr lang="ru-RU" sz="1400" b="1" dirty="0" smtClean="0"/>
              <a:t>Т</a:t>
            </a:r>
          </a:p>
          <a:p>
            <a:pPr algn="ctr"/>
            <a:r>
              <a:rPr lang="ru-RU" sz="1400" b="1" dirty="0" smtClean="0"/>
              <a:t>Е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Ь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Ы</a:t>
            </a:r>
          </a:p>
          <a:p>
            <a:pPr algn="ctr"/>
            <a:r>
              <a:rPr lang="ru-RU" sz="1400" b="1" dirty="0" smtClean="0"/>
              <a:t>Й </a:t>
            </a:r>
            <a:endParaRPr lang="ru-RU" sz="1400" b="1" dirty="0"/>
          </a:p>
        </p:txBody>
      </p:sp>
      <p:sp>
        <p:nvSpPr>
          <p:cNvPr id="13" name="триг правила"/>
          <p:cNvSpPr txBox="1"/>
          <p:nvPr/>
        </p:nvSpPr>
        <p:spPr>
          <a:xfrm>
            <a:off x="2375756" y="944724"/>
            <a:ext cx="55086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Бланк для ответов на задания с развёрнутым ответом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8616323" y="3032956"/>
            <a:ext cx="395536" cy="264282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8616323" y="6381328"/>
            <a:ext cx="395536" cy="252026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4" action="ppaction://hlinksldjump" tooltip="Верхняя часть дополнительного бланка ответов № 2"/>
          </p:cNvPr>
          <p:cNvSpPr/>
          <p:nvPr/>
        </p:nvSpPr>
        <p:spPr>
          <a:xfrm>
            <a:off x="8604448" y="2960948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5" action="ppaction://hlinksldjump" tooltip="Нижняя часть дополнительного бланка ответов № 2"/>
          </p:cNvPr>
          <p:cNvSpPr/>
          <p:nvPr/>
        </p:nvSpPr>
        <p:spPr>
          <a:xfrm>
            <a:off x="8641468" y="6129300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бланк отв 2-верх.png"/>
          <p:cNvPicPr>
            <a:picLocks noChangeAspect="1"/>
          </p:cNvPicPr>
          <p:nvPr/>
        </p:nvPicPr>
        <p:blipFill>
          <a:blip r:embed="rId6" cstate="print">
            <a:lum bright="-13000" contrast="23000"/>
          </a:blip>
          <a:stretch>
            <a:fillRect/>
          </a:stretch>
        </p:blipFill>
        <p:spPr>
          <a:xfrm>
            <a:off x="3174020" y="1592796"/>
            <a:ext cx="3882256" cy="119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бланк отв 2 -низ.png"/>
          <p:cNvPicPr>
            <a:picLocks noChangeAspect="1"/>
          </p:cNvPicPr>
          <p:nvPr/>
        </p:nvPicPr>
        <p:blipFill>
          <a:blip r:embed="rId7" cstate="print">
            <a:lum bright="-13000" contrast="23000"/>
          </a:blip>
          <a:stretch>
            <a:fillRect/>
          </a:stretch>
        </p:blipFill>
        <p:spPr>
          <a:xfrm>
            <a:off x="3190199" y="2804209"/>
            <a:ext cx="3866077" cy="394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анк отв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5165900"/>
            <a:ext cx="1012623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8604956" y="656692"/>
            <a:ext cx="431540" cy="2268252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С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В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Й  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04956" y="3032956"/>
            <a:ext cx="431540" cy="36724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П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И</a:t>
            </a:r>
          </a:p>
          <a:p>
            <a:pPr algn="ctr"/>
            <a:r>
              <a:rPr lang="ru-RU" sz="1400" b="1" dirty="0" smtClean="0"/>
              <a:t>Т</a:t>
            </a:r>
          </a:p>
          <a:p>
            <a:pPr algn="ctr"/>
            <a:r>
              <a:rPr lang="ru-RU" sz="1400" b="1" dirty="0" smtClean="0"/>
              <a:t>Е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Ь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Ы</a:t>
            </a:r>
          </a:p>
          <a:p>
            <a:pPr algn="ctr"/>
            <a:r>
              <a:rPr lang="ru-RU" sz="1400" b="1" dirty="0" smtClean="0"/>
              <a:t>Й </a:t>
            </a:r>
            <a:endParaRPr lang="ru-RU" sz="1400" b="1" dirty="0"/>
          </a:p>
        </p:txBody>
      </p:sp>
      <p:sp>
        <p:nvSpPr>
          <p:cNvPr id="13" name="триг правила"/>
          <p:cNvSpPr txBox="1"/>
          <p:nvPr/>
        </p:nvSpPr>
        <p:spPr>
          <a:xfrm>
            <a:off x="2375756" y="944724"/>
            <a:ext cx="55086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Бланк для ответов на задания с развёрнутым ответом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8616323" y="6381328"/>
            <a:ext cx="395536" cy="252026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4" action="ppaction://hlinksldjump" tooltip="Нижняя часть дополнительного бланка ответов № 2"/>
          </p:cNvPr>
          <p:cNvSpPr/>
          <p:nvPr/>
        </p:nvSpPr>
        <p:spPr>
          <a:xfrm>
            <a:off x="8568444" y="6129300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бланк отв 2-верх.png"/>
          <p:cNvPicPr>
            <a:picLocks noChangeAspect="1"/>
          </p:cNvPicPr>
          <p:nvPr/>
        </p:nvPicPr>
        <p:blipFill>
          <a:blip r:embed="rId5" cstate="print">
            <a:lum bright="-13000" contrast="23000"/>
          </a:blip>
          <a:stretch>
            <a:fillRect/>
          </a:stretch>
        </p:blipFill>
        <p:spPr>
          <a:xfrm>
            <a:off x="1391937" y="1664804"/>
            <a:ext cx="699648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1475656" y="3861048"/>
            <a:ext cx="6948772" cy="3175325"/>
            <a:chOff x="1583668" y="3297441"/>
            <a:chExt cx="6948772" cy="3175325"/>
          </a:xfrm>
        </p:grpSpPr>
        <p:sp>
          <p:nvSpPr>
            <p:cNvPr id="21" name="Прямоугольная выноска 20"/>
            <p:cNvSpPr/>
            <p:nvPr/>
          </p:nvSpPr>
          <p:spPr>
            <a:xfrm>
              <a:off x="1583668" y="3297441"/>
              <a:ext cx="6948772" cy="2787992"/>
            </a:xfrm>
            <a:prstGeom prst="wedgeRectCallout">
              <a:avLst>
                <a:gd name="adj1" fmla="val 12297"/>
                <a:gd name="adj2" fmla="val -76276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>
              <a:outerShdw blurRad="1397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646968" y="3333445"/>
              <a:ext cx="6885472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Дополнительный бланк ответов № 2 выдается организатором в аудитории по требованию участника ЕГЭ в случае нехватки места для развернутых ответов. </a:t>
              </a:r>
              <a:endParaRPr lang="ru-RU" sz="2200" dirty="0" smtClean="0"/>
            </a:p>
            <a:p>
              <a:pPr eaLnBrk="0" hangingPunct="0"/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Информация для заполнения полей верхней части </a:t>
              </a:r>
            </a:p>
            <a:p>
              <a:pPr eaLnBrk="0" hangingPunct="0"/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бланка («Код региона», «Код предмета» и               «Название предмета») должна полностью                совпадать с информацией </a:t>
              </a:r>
            </a:p>
            <a:p>
              <a:pPr eaLnBrk="0" hangingPunct="0"/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бланка  регистрации и основного бланка ответов № 2 </a:t>
              </a:r>
              <a:endParaRPr lang="ru-RU" sz="2200" dirty="0" smtClean="0">
                <a:cs typeface="Times New Roman" pitchFamily="18" charset="0"/>
              </a:endParaRPr>
            </a:p>
            <a:p>
              <a:endParaRPr lang="ru-RU" sz="22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475656" y="1952836"/>
            <a:ext cx="7308812" cy="4824536"/>
            <a:chOff x="-216532" y="332078"/>
            <a:chExt cx="7308812" cy="4824536"/>
          </a:xfrm>
        </p:grpSpPr>
        <p:sp>
          <p:nvSpPr>
            <p:cNvPr id="24" name="Овал 23"/>
            <p:cNvSpPr/>
            <p:nvPr/>
          </p:nvSpPr>
          <p:spPr>
            <a:xfrm>
              <a:off x="-216532" y="4616554"/>
              <a:ext cx="6876764" cy="5400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V="1">
              <a:off x="5256076" y="332078"/>
              <a:ext cx="1836204" cy="4284477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 стрелкой 29"/>
          <p:cNvCxnSpPr/>
          <p:nvPr/>
        </p:nvCxnSpPr>
        <p:spPr>
          <a:xfrm flipH="1" flipV="1">
            <a:off x="539552" y="2060848"/>
            <a:ext cx="1944216" cy="4212468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5"/>
          <p:cNvSpPr/>
          <p:nvPr/>
        </p:nvSpPr>
        <p:spPr>
          <a:xfrm>
            <a:off x="2411760" y="2216865"/>
            <a:ext cx="5508612" cy="900100"/>
          </a:xfrm>
          <a:prstGeom prst="wedgeRectCallout">
            <a:avLst>
              <a:gd name="adj1" fmla="val -71887"/>
              <a:gd name="adj2" fmla="val 639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регистрации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411760" y="3633022"/>
            <a:ext cx="5508612" cy="900100"/>
          </a:xfrm>
          <a:prstGeom prst="wedgeRectCallout">
            <a:avLst>
              <a:gd name="adj1" fmla="val -70896"/>
              <a:gd name="adj2" fmla="val 3672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411760" y="5049180"/>
            <a:ext cx="5508612" cy="900100"/>
          </a:xfrm>
          <a:prstGeom prst="wedgeRectCallout">
            <a:avLst>
              <a:gd name="adj1" fmla="val -69657"/>
              <a:gd name="adj2" fmla="val 5491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411760" y="800708"/>
            <a:ext cx="5508612" cy="900100"/>
          </a:xfrm>
          <a:prstGeom prst="wedgeRectCallout">
            <a:avLst>
              <a:gd name="adj1" fmla="val -65694"/>
              <a:gd name="adj2" fmla="val 488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Общие вопросы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172" y="6336032"/>
            <a:ext cx="766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Кликните по рисунку, чтобы получить соответствующую информацию</a:t>
            </a:r>
            <a:endParaRPr lang="ru-RU" i="1" dirty="0">
              <a:solidFill>
                <a:srgbClr val="0070C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295128" y="6520698"/>
            <a:ext cx="324544" cy="464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анк отв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5165900"/>
            <a:ext cx="1012623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ответов №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8604956" y="656692"/>
            <a:ext cx="431540" cy="2268252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С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В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Й  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04956" y="3032956"/>
            <a:ext cx="431540" cy="367240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П</a:t>
            </a:r>
          </a:p>
          <a:p>
            <a:pPr algn="ctr"/>
            <a:r>
              <a:rPr lang="ru-RU" sz="1400" b="1" dirty="0" smtClean="0"/>
              <a:t>О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И</a:t>
            </a:r>
          </a:p>
          <a:p>
            <a:pPr algn="ctr"/>
            <a:r>
              <a:rPr lang="ru-RU" sz="1400" b="1" dirty="0" smtClean="0"/>
              <a:t>Т</a:t>
            </a:r>
          </a:p>
          <a:p>
            <a:pPr algn="ctr"/>
            <a:r>
              <a:rPr lang="ru-RU" sz="1400" b="1" dirty="0" smtClean="0"/>
              <a:t>Е</a:t>
            </a:r>
          </a:p>
          <a:p>
            <a:pPr algn="ctr"/>
            <a:r>
              <a:rPr lang="ru-RU" sz="1400" b="1" dirty="0" smtClean="0"/>
              <a:t>Л</a:t>
            </a:r>
          </a:p>
          <a:p>
            <a:pPr algn="ctr"/>
            <a:r>
              <a:rPr lang="ru-RU" sz="1400" b="1" dirty="0" smtClean="0"/>
              <a:t>Ь</a:t>
            </a:r>
          </a:p>
          <a:p>
            <a:pPr algn="ctr"/>
            <a:r>
              <a:rPr lang="ru-RU" sz="1400" b="1" dirty="0" smtClean="0"/>
              <a:t>Н</a:t>
            </a:r>
          </a:p>
          <a:p>
            <a:pPr algn="ctr"/>
            <a:r>
              <a:rPr lang="ru-RU" sz="1400" b="1" dirty="0" smtClean="0"/>
              <a:t>Ы</a:t>
            </a:r>
          </a:p>
          <a:p>
            <a:pPr algn="ctr"/>
            <a:r>
              <a:rPr lang="ru-RU" sz="1400" b="1" dirty="0" smtClean="0"/>
              <a:t>Й </a:t>
            </a:r>
            <a:endParaRPr lang="ru-RU" sz="1400" b="1" dirty="0"/>
          </a:p>
        </p:txBody>
      </p:sp>
      <p:sp>
        <p:nvSpPr>
          <p:cNvPr id="13" name="триг правила"/>
          <p:cNvSpPr txBox="1"/>
          <p:nvPr/>
        </p:nvSpPr>
        <p:spPr>
          <a:xfrm>
            <a:off x="2375756" y="944724"/>
            <a:ext cx="5508612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Бланк для ответов на задания с развёрнутым ответом</a:t>
            </a:r>
            <a:r>
              <a:rPr lang="ru-RU" sz="2000" b="1" u="sng" dirty="0" smtClean="0">
                <a:solidFill>
                  <a:schemeClr val="bg1"/>
                </a:solidFill>
              </a:rPr>
              <a:t> </a:t>
            </a:r>
            <a:endParaRPr lang="ru-RU" sz="2000" b="1" u="sng" dirty="0">
              <a:solidFill>
                <a:schemeClr val="bg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8616323" y="3032956"/>
            <a:ext cx="395536" cy="264282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4" action="ppaction://hlinksldjump" tooltip="Верхняя часть дополнительного бланка ответов № 2"/>
          </p:cNvPr>
          <p:cNvSpPr/>
          <p:nvPr/>
        </p:nvSpPr>
        <p:spPr>
          <a:xfrm>
            <a:off x="8604448" y="2996952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бланк отв 2 -низ.png"/>
          <p:cNvPicPr>
            <a:picLocks noChangeAspect="1"/>
          </p:cNvPicPr>
          <p:nvPr/>
        </p:nvPicPr>
        <p:blipFill>
          <a:blip r:embed="rId5" cstate="print">
            <a:lum bright="-13000" contrast="23000"/>
          </a:blip>
          <a:stretch>
            <a:fillRect/>
          </a:stretch>
        </p:blipFill>
        <p:spPr>
          <a:xfrm>
            <a:off x="3190199" y="2708920"/>
            <a:ext cx="3866077" cy="394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1466948" y="1795460"/>
            <a:ext cx="6957480" cy="2677656"/>
            <a:chOff x="1574960" y="3716129"/>
            <a:chExt cx="6957480" cy="2677656"/>
          </a:xfrm>
        </p:grpSpPr>
        <p:sp>
          <p:nvSpPr>
            <p:cNvPr id="20" name="Прямоугольная выноска 19"/>
            <p:cNvSpPr/>
            <p:nvPr/>
          </p:nvSpPr>
          <p:spPr>
            <a:xfrm>
              <a:off x="1583668" y="3717033"/>
              <a:ext cx="6948772" cy="2368400"/>
            </a:xfrm>
            <a:prstGeom prst="wedgeRectCallout">
              <a:avLst>
                <a:gd name="adj1" fmla="val 7976"/>
                <a:gd name="adj2" fmla="val 77777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>
              <a:outerShdw blurRad="1397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574960" y="3716129"/>
              <a:ext cx="688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  <a:cs typeface="Times New Roman" pitchFamily="18" charset="0"/>
                </a:rPr>
                <a:t>Ответы, внесенные в следующий дополнительный бланк ответов № 2, оцениваться не будут, если не полностью заполнены (включая оборотную сторону) или не заполнены совсем</a:t>
              </a:r>
            </a:p>
            <a:p>
              <a:r>
                <a:rPr lang="ru-RU" sz="2400" dirty="0" smtClean="0">
                  <a:solidFill>
                    <a:srgbClr val="000000"/>
                  </a:solidFill>
                  <a:cs typeface="Times New Roman" pitchFamily="18" charset="0"/>
                </a:rPr>
                <a:t> основной бланк ответов № 2 и (или) ранее выданные дополнительные бланки ответов № 2</a:t>
              </a:r>
              <a:endParaRPr lang="ru-RU" sz="2400" dirty="0" smtClean="0">
                <a:cs typeface="Times New Roman" pitchFamily="18" charset="0"/>
              </a:endParaRPr>
            </a:p>
            <a:p>
              <a:endParaRPr lang="ru-RU" sz="2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Источники информации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411760" y="1124744"/>
            <a:ext cx="5472608" cy="5508612"/>
          </a:xfrm>
          <a:prstGeom prst="foldedCorner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2286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232756"/>
            <a:ext cx="532859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Порядок проведения государственной итоговой аттестации по образовательным программам среднего общего образования, утверждённый приказом Министерства образования и науки Российской Федерации от 26.12.2013 № 1400</a:t>
            </a:r>
          </a:p>
          <a:p>
            <a:endParaRPr lang="ru-RU" sz="1900" dirty="0" smtClean="0"/>
          </a:p>
          <a:p>
            <a:r>
              <a:rPr lang="ru-RU" sz="1900" dirty="0" smtClean="0"/>
              <a:t>Основные правила заполнения бланков ЕГЭ - </a:t>
            </a:r>
            <a:r>
              <a:rPr lang="en-US" sz="1900" dirty="0" smtClean="0">
                <a:hlinkClick r:id="rId2"/>
              </a:rPr>
              <a:t>http://www.ege.edu.ru/common/upload/docs/osnov_prav_blank.doc</a:t>
            </a:r>
            <a:r>
              <a:rPr lang="ru-RU" sz="1900" dirty="0" smtClean="0"/>
              <a:t> </a:t>
            </a:r>
          </a:p>
          <a:p>
            <a:endParaRPr lang="ru-RU" sz="1900" dirty="0" smtClean="0"/>
          </a:p>
          <a:p>
            <a:r>
              <a:rPr lang="ru-RU" sz="1900" dirty="0" smtClean="0"/>
              <a:t>Логотип ЕГЭ – </a:t>
            </a:r>
            <a:r>
              <a:rPr lang="en-US" sz="1900" dirty="0" smtClean="0">
                <a:hlinkClick r:id="rId3"/>
              </a:rPr>
              <a:t>http://school4-nik.ucoz.ru/fotograf13/29163_original.png</a:t>
            </a:r>
            <a:endParaRPr lang="ru-RU" sz="1900" dirty="0" smtClean="0"/>
          </a:p>
          <a:p>
            <a:endParaRPr lang="ru-RU" sz="1900" dirty="0" smtClean="0"/>
          </a:p>
          <a:p>
            <a:r>
              <a:rPr lang="ru-RU" sz="1900" dirty="0" smtClean="0"/>
              <a:t>Рисунок «Книги» - </a:t>
            </a:r>
            <a:r>
              <a:rPr lang="en-US" sz="1900" dirty="0" smtClean="0">
                <a:hlinkClick r:id="rId4"/>
              </a:rPr>
              <a:t>http://i027.radikal.ru/0805/71/2c75e3374336.png</a:t>
            </a:r>
            <a:endParaRPr lang="ru-RU" sz="1900" dirty="0" smtClean="0"/>
          </a:p>
          <a:p>
            <a:endParaRPr lang="ru-RU" sz="1900" dirty="0" smtClean="0"/>
          </a:p>
          <a:p>
            <a:pPr algn="ctr"/>
            <a:r>
              <a:rPr lang="ru-RU" sz="1900" b="1" dirty="0" smtClean="0">
                <a:hlinkClick r:id="rId5" action="ppaction://hlinksldjump"/>
              </a:rPr>
              <a:t>К началу просмотра </a:t>
            </a:r>
            <a:endParaRPr lang="ru-RU" sz="19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ве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6" y="802570"/>
            <a:ext cx="1440604" cy="862234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ая выноска 10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Общие вопросы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799692" y="1016732"/>
            <a:ext cx="1908212" cy="1944216"/>
            <a:chOff x="2627784" y="1160748"/>
            <a:chExt cx="4284476" cy="4356484"/>
          </a:xfrm>
        </p:grpSpPr>
        <p:grpSp>
          <p:nvGrpSpPr>
            <p:cNvPr id="23" name="Группа 3"/>
            <p:cNvGrpSpPr/>
            <p:nvPr/>
          </p:nvGrpSpPr>
          <p:grpSpPr>
            <a:xfrm>
              <a:off x="2627784" y="1160748"/>
              <a:ext cx="4284476" cy="4356484"/>
              <a:chOff x="2627784" y="1160748"/>
              <a:chExt cx="4284476" cy="4356484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2627784" y="1160748"/>
                <a:ext cx="4284476" cy="4356484"/>
              </a:xfrm>
              <a:prstGeom prst="ellipse">
                <a:avLst/>
              </a:prstGeom>
              <a:solidFill>
                <a:srgbClr val="005DA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"/>
              <p:cNvSpPr/>
              <p:nvPr/>
            </p:nvSpPr>
            <p:spPr>
              <a:xfrm>
                <a:off x="2793994" y="1344960"/>
                <a:ext cx="3952056" cy="398806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4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4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чёрная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гелиевая или капиллярная</a:t>
                </a:r>
                <a:endParaRPr lang="ru-RU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Группа 16"/>
            <p:cNvGrpSpPr/>
            <p:nvPr/>
          </p:nvGrpSpPr>
          <p:grpSpPr>
            <a:xfrm rot="21389797">
              <a:off x="2928909" y="1885065"/>
              <a:ext cx="3154581" cy="2066618"/>
              <a:chOff x="2841385" y="2023942"/>
              <a:chExt cx="3095289" cy="1763158"/>
            </a:xfrm>
          </p:grpSpPr>
          <p:sp>
            <p:nvSpPr>
              <p:cNvPr id="25" name="Равнобедренный треугольник 24"/>
              <p:cNvSpPr/>
              <p:nvPr/>
            </p:nvSpPr>
            <p:spPr>
              <a:xfrm rot="13992302">
                <a:off x="3057409" y="3247041"/>
                <a:ext cx="324035" cy="756084"/>
              </a:xfrm>
              <a:prstGeom prst="triangl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 rot="19384486">
                <a:off x="3335141" y="2867620"/>
                <a:ext cx="1516833" cy="396044"/>
              </a:xfrm>
              <a:custGeom>
                <a:avLst/>
                <a:gdLst>
                  <a:gd name="connsiteX0" fmla="*/ 0 w 1512167"/>
                  <a:gd name="connsiteY0" fmla="*/ 0 h 396044"/>
                  <a:gd name="connsiteX1" fmla="*/ 1512167 w 1512167"/>
                  <a:gd name="connsiteY1" fmla="*/ 0 h 396044"/>
                  <a:gd name="connsiteX2" fmla="*/ 1512167 w 1512167"/>
                  <a:gd name="connsiteY2" fmla="*/ 396044 h 396044"/>
                  <a:gd name="connsiteX3" fmla="*/ 0 w 1512167"/>
                  <a:gd name="connsiteY3" fmla="*/ 396044 h 396044"/>
                  <a:gd name="connsiteX4" fmla="*/ 0 w 1512167"/>
                  <a:gd name="connsiteY4" fmla="*/ 0 h 396044"/>
                  <a:gd name="connsiteX0" fmla="*/ 0 w 1516404"/>
                  <a:gd name="connsiteY0" fmla="*/ 46244 h 396044"/>
                  <a:gd name="connsiteX1" fmla="*/ 1516404 w 1516404"/>
                  <a:gd name="connsiteY1" fmla="*/ 0 h 396044"/>
                  <a:gd name="connsiteX2" fmla="*/ 1516404 w 1516404"/>
                  <a:gd name="connsiteY2" fmla="*/ 396044 h 396044"/>
                  <a:gd name="connsiteX3" fmla="*/ 4237 w 1516404"/>
                  <a:gd name="connsiteY3" fmla="*/ 396044 h 396044"/>
                  <a:gd name="connsiteX4" fmla="*/ 0 w 1516404"/>
                  <a:gd name="connsiteY4" fmla="*/ 46244 h 396044"/>
                  <a:gd name="connsiteX0" fmla="*/ 430 w 1516834"/>
                  <a:gd name="connsiteY0" fmla="*/ 46244 h 396044"/>
                  <a:gd name="connsiteX1" fmla="*/ 1516834 w 1516834"/>
                  <a:gd name="connsiteY1" fmla="*/ 0 h 396044"/>
                  <a:gd name="connsiteX2" fmla="*/ 1516834 w 1516834"/>
                  <a:gd name="connsiteY2" fmla="*/ 396044 h 396044"/>
                  <a:gd name="connsiteX3" fmla="*/ 1412 w 1516834"/>
                  <a:gd name="connsiteY3" fmla="*/ 329441 h 396044"/>
                  <a:gd name="connsiteX4" fmla="*/ 430 w 1516834"/>
                  <a:gd name="connsiteY4" fmla="*/ 46244 h 39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834" h="396044">
                    <a:moveTo>
                      <a:pt x="430" y="46244"/>
                    </a:moveTo>
                    <a:lnTo>
                      <a:pt x="1516834" y="0"/>
                    </a:lnTo>
                    <a:lnTo>
                      <a:pt x="1516834" y="396044"/>
                    </a:lnTo>
                    <a:lnTo>
                      <a:pt x="1412" y="329441"/>
                    </a:lnTo>
                    <a:cubicBezTo>
                      <a:pt x="0" y="212841"/>
                      <a:pt x="1842" y="162844"/>
                      <a:pt x="430" y="46244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Хорда 26"/>
              <p:cNvSpPr/>
              <p:nvPr/>
            </p:nvSpPr>
            <p:spPr>
              <a:xfrm rot="8672171">
                <a:off x="3208296" y="2521306"/>
                <a:ext cx="2728378" cy="486854"/>
              </a:xfrm>
              <a:prstGeom prst="chord">
                <a:avLst>
                  <a:gd name="adj1" fmla="val 5327540"/>
                  <a:gd name="adj2" fmla="val 16200000"/>
                </a:avLst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Арка 27"/>
              <p:cNvSpPr/>
              <p:nvPr/>
            </p:nvSpPr>
            <p:spPr>
              <a:xfrm rot="7685039">
                <a:off x="4964883" y="2239966"/>
                <a:ext cx="900099" cy="468051"/>
              </a:xfrm>
              <a:prstGeom prst="blockArc">
                <a:avLst>
                  <a:gd name="adj1" fmla="val 10800000"/>
                  <a:gd name="adj2" fmla="val 585239"/>
                  <a:gd name="adj3" fmla="val 23911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1" name="Группа 80"/>
          <p:cNvGrpSpPr/>
          <p:nvPr/>
        </p:nvGrpSpPr>
        <p:grpSpPr>
          <a:xfrm>
            <a:off x="3479626" y="2132856"/>
            <a:ext cx="1908212" cy="1944216"/>
            <a:chOff x="3455876" y="2240868"/>
            <a:chExt cx="1908212" cy="1944216"/>
          </a:xfrm>
        </p:grpSpPr>
        <p:grpSp>
          <p:nvGrpSpPr>
            <p:cNvPr id="40" name="Группа 3"/>
            <p:cNvGrpSpPr/>
            <p:nvPr/>
          </p:nvGrpSpPr>
          <p:grpSpPr>
            <a:xfrm>
              <a:off x="3455876" y="2240868"/>
              <a:ext cx="1908212" cy="1944216"/>
              <a:chOff x="2627784" y="1160748"/>
              <a:chExt cx="4284476" cy="4356484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2627784" y="1160748"/>
                <a:ext cx="4284476" cy="4356484"/>
              </a:xfrm>
              <a:prstGeom prst="ellipse">
                <a:avLst/>
              </a:prstGeom>
              <a:solidFill>
                <a:srgbClr val="005DA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2"/>
              <p:cNvSpPr/>
              <p:nvPr/>
            </p:nvSpPr>
            <p:spPr>
              <a:xfrm>
                <a:off x="2793994" y="1344960"/>
                <a:ext cx="3952056" cy="398806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3" name="Скругленный прямоугольник 72"/>
            <p:cNvSpPr/>
            <p:nvPr/>
          </p:nvSpPr>
          <p:spPr>
            <a:xfrm>
              <a:off x="3959932" y="2672916"/>
              <a:ext cx="900100" cy="10441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4031940" y="2672916"/>
              <a:ext cx="699124" cy="1152128"/>
            </a:xfrm>
            <a:prstGeom prst="line">
              <a:avLst/>
            </a:prstGeom>
            <a:ln w="254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Группа 79"/>
          <p:cNvGrpSpPr/>
          <p:nvPr/>
        </p:nvGrpSpPr>
        <p:grpSpPr>
          <a:xfrm>
            <a:off x="1799692" y="3248980"/>
            <a:ext cx="1908212" cy="1944216"/>
            <a:chOff x="1799692" y="3537012"/>
            <a:chExt cx="1908212" cy="1944216"/>
          </a:xfrm>
        </p:grpSpPr>
        <p:grpSp>
          <p:nvGrpSpPr>
            <p:cNvPr id="32" name="Группа 3"/>
            <p:cNvGrpSpPr/>
            <p:nvPr/>
          </p:nvGrpSpPr>
          <p:grpSpPr>
            <a:xfrm>
              <a:off x="1799692" y="3537012"/>
              <a:ext cx="1908212" cy="1944216"/>
              <a:chOff x="2627784" y="1160748"/>
              <a:chExt cx="4284476" cy="4356484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2627784" y="1160748"/>
                <a:ext cx="4284476" cy="4356484"/>
              </a:xfrm>
              <a:prstGeom prst="ellipse">
                <a:avLst/>
              </a:prstGeom>
              <a:solidFill>
                <a:srgbClr val="38569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2"/>
              <p:cNvSpPr/>
              <p:nvPr/>
            </p:nvSpPr>
            <p:spPr>
              <a:xfrm>
                <a:off x="2793994" y="1344960"/>
                <a:ext cx="3952056" cy="398806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" name="Скругленный прямоугольник 76"/>
            <p:cNvSpPr/>
            <p:nvPr/>
          </p:nvSpPr>
          <p:spPr>
            <a:xfrm>
              <a:off x="2113095" y="4185084"/>
              <a:ext cx="36004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2581147" y="4185084"/>
              <a:ext cx="36004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3049199" y="4185084"/>
              <a:ext cx="36004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83" name="Прямая соединительная линия 82"/>
          <p:cNvCxnSpPr>
            <a:stCxn id="77" idx="0"/>
          </p:cNvCxnSpPr>
          <p:nvPr/>
        </p:nvCxnSpPr>
        <p:spPr>
          <a:xfrm>
            <a:off x="2293115" y="3897052"/>
            <a:ext cx="0" cy="626806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3527884" y="4401108"/>
            <a:ext cx="1908212" cy="1944216"/>
            <a:chOff x="3455876" y="4833156"/>
            <a:chExt cx="1908212" cy="1944216"/>
          </a:xfrm>
        </p:grpSpPr>
        <p:grpSp>
          <p:nvGrpSpPr>
            <p:cNvPr id="43" name="Группа 3"/>
            <p:cNvGrpSpPr/>
            <p:nvPr/>
          </p:nvGrpSpPr>
          <p:grpSpPr>
            <a:xfrm>
              <a:off x="3455876" y="4833156"/>
              <a:ext cx="1908212" cy="1944216"/>
              <a:chOff x="2627784" y="1160748"/>
              <a:chExt cx="4284476" cy="4356484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2627784" y="1160748"/>
                <a:ext cx="4284476" cy="4356484"/>
              </a:xfrm>
              <a:prstGeom prst="ellipse">
                <a:avLst/>
              </a:prstGeom>
              <a:solidFill>
                <a:srgbClr val="38569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2"/>
              <p:cNvSpPr/>
              <p:nvPr/>
            </p:nvSpPr>
            <p:spPr>
              <a:xfrm>
                <a:off x="2770119" y="1344959"/>
                <a:ext cx="3952055" cy="3988059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6" name="Рисунок 45" descr="бланк рег - копия (2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1900" y="5589240"/>
              <a:ext cx="1468964" cy="432048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5220072" y="1052736"/>
            <a:ext cx="1908212" cy="1944216"/>
            <a:chOff x="5220072" y="1052736"/>
            <a:chExt cx="1908212" cy="1944216"/>
          </a:xfrm>
        </p:grpSpPr>
        <p:grpSp>
          <p:nvGrpSpPr>
            <p:cNvPr id="47" name="Группа 3"/>
            <p:cNvGrpSpPr/>
            <p:nvPr/>
          </p:nvGrpSpPr>
          <p:grpSpPr>
            <a:xfrm>
              <a:off x="5220072" y="1052736"/>
              <a:ext cx="1908212" cy="1944216"/>
              <a:chOff x="2627784" y="1160748"/>
              <a:chExt cx="4284476" cy="4356484"/>
            </a:xfrm>
            <a:solidFill>
              <a:schemeClr val="bg1"/>
            </a:solidFill>
          </p:grpSpPr>
          <p:sp>
            <p:nvSpPr>
              <p:cNvPr id="53" name="Овал 52"/>
              <p:cNvSpPr/>
              <p:nvPr/>
            </p:nvSpPr>
            <p:spPr>
              <a:xfrm>
                <a:off x="2627784" y="1160748"/>
                <a:ext cx="4284476" cy="4356484"/>
              </a:xfrm>
              <a:prstGeom prst="ellipse">
                <a:avLst/>
              </a:prstGeom>
              <a:grpFill/>
              <a:ln>
                <a:solidFill>
                  <a:srgbClr val="005D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2"/>
              <p:cNvSpPr/>
              <p:nvPr/>
            </p:nvSpPr>
            <p:spPr>
              <a:xfrm>
                <a:off x="2912989" y="1494883"/>
                <a:ext cx="3714069" cy="3688217"/>
              </a:xfrm>
              <a:prstGeom prst="ellipse">
                <a:avLst/>
              </a:prstGeom>
              <a:grpFill/>
              <a:ln w="152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rgbClr val="2A62A0"/>
                  </a:solidFill>
                </a:endParaRPr>
              </a:p>
              <a:p>
                <a:pPr algn="ctr"/>
                <a:endParaRPr lang="ru-RU" sz="2400" b="1" dirty="0" smtClean="0">
                  <a:solidFill>
                    <a:srgbClr val="2A62A0"/>
                  </a:solidFill>
                </a:endParaRPr>
              </a:p>
              <a:p>
                <a:pPr algn="ctr"/>
                <a:r>
                  <a:rPr lang="ru-RU" sz="1400" b="1" dirty="0" smtClean="0">
                    <a:solidFill>
                      <a:srgbClr val="0070C0"/>
                    </a:solidFill>
                  </a:rPr>
                  <a:t>цветная  шариковая</a:t>
                </a:r>
              </a:p>
              <a:p>
                <a:pPr algn="ctr"/>
                <a:r>
                  <a:rPr lang="ru-RU" sz="1400" b="1" dirty="0" smtClean="0">
                    <a:solidFill>
                      <a:srgbClr val="0070C0"/>
                    </a:solidFill>
                  </a:rPr>
                  <a:t>карандаш</a:t>
                </a: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5390434" y="1310209"/>
              <a:ext cx="1376333" cy="982064"/>
              <a:chOff x="5390434" y="1310209"/>
              <a:chExt cx="1376333" cy="982064"/>
            </a:xfrm>
          </p:grpSpPr>
          <p:sp>
            <p:nvSpPr>
              <p:cNvPr id="49" name="Равнобедренный треугольник 48"/>
              <p:cNvSpPr/>
              <p:nvPr/>
            </p:nvSpPr>
            <p:spPr>
              <a:xfrm rot="13782099">
                <a:off x="5477281" y="2035926"/>
                <a:ext cx="169500" cy="343194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 rot="19174283">
                <a:off x="5595930" y="1787601"/>
                <a:ext cx="688505" cy="207167"/>
              </a:xfrm>
              <a:custGeom>
                <a:avLst/>
                <a:gdLst>
                  <a:gd name="connsiteX0" fmla="*/ 0 w 1512167"/>
                  <a:gd name="connsiteY0" fmla="*/ 0 h 396044"/>
                  <a:gd name="connsiteX1" fmla="*/ 1512167 w 1512167"/>
                  <a:gd name="connsiteY1" fmla="*/ 0 h 396044"/>
                  <a:gd name="connsiteX2" fmla="*/ 1512167 w 1512167"/>
                  <a:gd name="connsiteY2" fmla="*/ 396044 h 396044"/>
                  <a:gd name="connsiteX3" fmla="*/ 0 w 1512167"/>
                  <a:gd name="connsiteY3" fmla="*/ 396044 h 396044"/>
                  <a:gd name="connsiteX4" fmla="*/ 0 w 1512167"/>
                  <a:gd name="connsiteY4" fmla="*/ 0 h 396044"/>
                  <a:gd name="connsiteX0" fmla="*/ 0 w 1516404"/>
                  <a:gd name="connsiteY0" fmla="*/ 46244 h 396044"/>
                  <a:gd name="connsiteX1" fmla="*/ 1516404 w 1516404"/>
                  <a:gd name="connsiteY1" fmla="*/ 0 h 396044"/>
                  <a:gd name="connsiteX2" fmla="*/ 1516404 w 1516404"/>
                  <a:gd name="connsiteY2" fmla="*/ 396044 h 396044"/>
                  <a:gd name="connsiteX3" fmla="*/ 4237 w 1516404"/>
                  <a:gd name="connsiteY3" fmla="*/ 396044 h 396044"/>
                  <a:gd name="connsiteX4" fmla="*/ 0 w 1516404"/>
                  <a:gd name="connsiteY4" fmla="*/ 46244 h 396044"/>
                  <a:gd name="connsiteX0" fmla="*/ 430 w 1516834"/>
                  <a:gd name="connsiteY0" fmla="*/ 46244 h 396044"/>
                  <a:gd name="connsiteX1" fmla="*/ 1516834 w 1516834"/>
                  <a:gd name="connsiteY1" fmla="*/ 0 h 396044"/>
                  <a:gd name="connsiteX2" fmla="*/ 1516834 w 1516834"/>
                  <a:gd name="connsiteY2" fmla="*/ 396044 h 396044"/>
                  <a:gd name="connsiteX3" fmla="*/ 1412 w 1516834"/>
                  <a:gd name="connsiteY3" fmla="*/ 329441 h 396044"/>
                  <a:gd name="connsiteX4" fmla="*/ 430 w 1516834"/>
                  <a:gd name="connsiteY4" fmla="*/ 46244 h 39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834" h="396044">
                    <a:moveTo>
                      <a:pt x="430" y="46244"/>
                    </a:moveTo>
                    <a:lnTo>
                      <a:pt x="1516834" y="0"/>
                    </a:lnTo>
                    <a:lnTo>
                      <a:pt x="1516834" y="396044"/>
                    </a:lnTo>
                    <a:lnTo>
                      <a:pt x="1412" y="329441"/>
                    </a:lnTo>
                    <a:cubicBezTo>
                      <a:pt x="0" y="212841"/>
                      <a:pt x="1842" y="162844"/>
                      <a:pt x="430" y="46244"/>
                    </a:cubicBezTo>
                    <a:close/>
                  </a:path>
                </a:pathLst>
              </a:cu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Хорда 50"/>
              <p:cNvSpPr/>
              <p:nvPr/>
            </p:nvSpPr>
            <p:spPr>
              <a:xfrm rot="8461968">
                <a:off x="5528330" y="1593458"/>
                <a:ext cx="1238437" cy="254669"/>
              </a:xfrm>
              <a:prstGeom prst="chord">
                <a:avLst>
                  <a:gd name="adj1" fmla="val 5327540"/>
                  <a:gd name="adj2" fmla="val 16200000"/>
                </a:avLst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Арка 51"/>
              <p:cNvSpPr/>
              <p:nvPr/>
            </p:nvSpPr>
            <p:spPr>
              <a:xfrm rot="7474836">
                <a:off x="6284518" y="1439399"/>
                <a:ext cx="470834" cy="212453"/>
              </a:xfrm>
              <a:prstGeom prst="blockArc">
                <a:avLst>
                  <a:gd name="adj1" fmla="val 10800000"/>
                  <a:gd name="adj2" fmla="val 585239"/>
                  <a:gd name="adj3" fmla="val 23911"/>
                </a:avLst>
              </a:prstGeom>
              <a:solidFill>
                <a:srgbClr val="005DA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7" name="Прямая соединительная линия 56"/>
            <p:cNvCxnSpPr/>
            <p:nvPr/>
          </p:nvCxnSpPr>
          <p:spPr>
            <a:xfrm>
              <a:off x="5544108" y="1520788"/>
              <a:ext cx="1332148" cy="86409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Группа 102"/>
          <p:cNvGrpSpPr/>
          <p:nvPr/>
        </p:nvGrpSpPr>
        <p:grpSpPr>
          <a:xfrm>
            <a:off x="5220072" y="3248980"/>
            <a:ext cx="1908212" cy="1944216"/>
            <a:chOff x="5220072" y="3176972"/>
            <a:chExt cx="1908212" cy="1944216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5220072" y="3176972"/>
              <a:ext cx="1908212" cy="1944216"/>
              <a:chOff x="5220072" y="3537012"/>
              <a:chExt cx="1908212" cy="1944216"/>
            </a:xfrm>
          </p:grpSpPr>
          <p:grpSp>
            <p:nvGrpSpPr>
              <p:cNvPr id="70" name="Группа 3"/>
              <p:cNvGrpSpPr/>
              <p:nvPr/>
            </p:nvGrpSpPr>
            <p:grpSpPr>
              <a:xfrm>
                <a:off x="5220072" y="3537012"/>
                <a:ext cx="1908212" cy="1944216"/>
                <a:chOff x="2627784" y="1160748"/>
                <a:chExt cx="4284476" cy="4356484"/>
              </a:xfrm>
              <a:solidFill>
                <a:schemeClr val="bg1"/>
              </a:solidFill>
            </p:grpSpPr>
            <p:sp>
              <p:nvSpPr>
                <p:cNvPr id="71" name="Овал 70"/>
                <p:cNvSpPr/>
                <p:nvPr/>
              </p:nvSpPr>
              <p:spPr>
                <a:xfrm>
                  <a:off x="2627784" y="1160748"/>
                  <a:ext cx="4284476" cy="4356484"/>
                </a:xfrm>
                <a:prstGeom prst="ellipse">
                  <a:avLst/>
                </a:prstGeom>
                <a:grpFill/>
                <a:ln>
                  <a:solidFill>
                    <a:srgbClr val="005D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Овал 2"/>
                <p:cNvSpPr/>
                <p:nvPr/>
              </p:nvSpPr>
              <p:spPr>
                <a:xfrm>
                  <a:off x="2912989" y="1494883"/>
                  <a:ext cx="3714069" cy="3688217"/>
                </a:xfrm>
                <a:prstGeom prst="ellipse">
                  <a:avLst/>
                </a:prstGeom>
                <a:solidFill>
                  <a:srgbClr val="0070C0"/>
                </a:solidFill>
                <a:ln w="152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endParaRPr lang="ru-RU" sz="2400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endParaRPr lang="ru-RU" sz="800" b="1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endParaRPr lang="ru-RU" sz="8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5508104" y="4185084"/>
                <a:ext cx="360040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5976156" y="4185084"/>
                <a:ext cx="360040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6444208" y="4185084"/>
                <a:ext cx="360040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5796136" y="4581128"/>
                <a:ext cx="252028" cy="252028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6264188" y="4581128"/>
                <a:ext cx="252028" cy="252028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6012160" y="4365104"/>
                <a:ext cx="108012" cy="18002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6192180" y="4365104"/>
                <a:ext cx="108012" cy="18002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>
                <a:off x="5580113" y="4293096"/>
                <a:ext cx="1080120" cy="432048"/>
              </a:xfrm>
              <a:custGeom>
                <a:avLst/>
                <a:gdLst>
                  <a:gd name="connsiteX0" fmla="*/ 0 w 1152128"/>
                  <a:gd name="connsiteY0" fmla="*/ 0 h 432048"/>
                  <a:gd name="connsiteX1" fmla="*/ 1152128 w 1152128"/>
                  <a:gd name="connsiteY1" fmla="*/ 0 h 432048"/>
                  <a:gd name="connsiteX2" fmla="*/ 1152128 w 1152128"/>
                  <a:gd name="connsiteY2" fmla="*/ 432048 h 432048"/>
                  <a:gd name="connsiteX3" fmla="*/ 0 w 1152128"/>
                  <a:gd name="connsiteY3" fmla="*/ 432048 h 432048"/>
                  <a:gd name="connsiteX4" fmla="*/ 0 w 1152128"/>
                  <a:gd name="connsiteY4" fmla="*/ 0 h 432048"/>
                  <a:gd name="connsiteX0" fmla="*/ 0 w 1173394"/>
                  <a:gd name="connsiteY0" fmla="*/ 0 h 432048"/>
                  <a:gd name="connsiteX1" fmla="*/ 1173394 w 1173394"/>
                  <a:gd name="connsiteY1" fmla="*/ 0 h 432048"/>
                  <a:gd name="connsiteX2" fmla="*/ 1173394 w 1173394"/>
                  <a:gd name="connsiteY2" fmla="*/ 432048 h 432048"/>
                  <a:gd name="connsiteX3" fmla="*/ 21266 w 1173394"/>
                  <a:gd name="connsiteY3" fmla="*/ 432048 h 432048"/>
                  <a:gd name="connsiteX4" fmla="*/ 0 w 1173394"/>
                  <a:gd name="connsiteY4" fmla="*/ 0 h 432048"/>
                  <a:gd name="connsiteX0" fmla="*/ 0 w 1173394"/>
                  <a:gd name="connsiteY0" fmla="*/ 0 h 432048"/>
                  <a:gd name="connsiteX1" fmla="*/ 1173394 w 1173394"/>
                  <a:gd name="connsiteY1" fmla="*/ 0 h 432048"/>
                  <a:gd name="connsiteX2" fmla="*/ 1173394 w 1173394"/>
                  <a:gd name="connsiteY2" fmla="*/ 432048 h 432048"/>
                  <a:gd name="connsiteX3" fmla="*/ 21266 w 1173394"/>
                  <a:gd name="connsiteY3" fmla="*/ 432048 h 432048"/>
                  <a:gd name="connsiteX4" fmla="*/ 6087 w 1173394"/>
                  <a:gd name="connsiteY4" fmla="*/ 18406 h 432048"/>
                  <a:gd name="connsiteX5" fmla="*/ 0 w 1173394"/>
                  <a:gd name="connsiteY5" fmla="*/ 0 h 432048"/>
                  <a:gd name="connsiteX0" fmla="*/ 0 w 1173394"/>
                  <a:gd name="connsiteY0" fmla="*/ 0 h 432048"/>
                  <a:gd name="connsiteX1" fmla="*/ 1173394 w 1173394"/>
                  <a:gd name="connsiteY1" fmla="*/ 0 h 432048"/>
                  <a:gd name="connsiteX2" fmla="*/ 1173394 w 1173394"/>
                  <a:gd name="connsiteY2" fmla="*/ 432048 h 432048"/>
                  <a:gd name="connsiteX3" fmla="*/ 21266 w 1173394"/>
                  <a:gd name="connsiteY3" fmla="*/ 432048 h 432048"/>
                  <a:gd name="connsiteX4" fmla="*/ 0 w 1173394"/>
                  <a:gd name="connsiteY4" fmla="*/ 0 h 432048"/>
                  <a:gd name="connsiteX5" fmla="*/ 0 w 1173394"/>
                  <a:gd name="connsiteY5" fmla="*/ 0 h 432048"/>
                  <a:gd name="connsiteX0" fmla="*/ 0 w 1173394"/>
                  <a:gd name="connsiteY0" fmla="*/ 0 h 432048"/>
                  <a:gd name="connsiteX1" fmla="*/ 288032 w 1173394"/>
                  <a:gd name="connsiteY1" fmla="*/ 0 h 432048"/>
                  <a:gd name="connsiteX2" fmla="*/ 1173394 w 1173394"/>
                  <a:gd name="connsiteY2" fmla="*/ 0 h 432048"/>
                  <a:gd name="connsiteX3" fmla="*/ 1173394 w 1173394"/>
                  <a:gd name="connsiteY3" fmla="*/ 432048 h 432048"/>
                  <a:gd name="connsiteX4" fmla="*/ 21266 w 1173394"/>
                  <a:gd name="connsiteY4" fmla="*/ 432048 h 432048"/>
                  <a:gd name="connsiteX5" fmla="*/ 0 w 1173394"/>
                  <a:gd name="connsiteY5" fmla="*/ 0 h 432048"/>
                  <a:gd name="connsiteX6" fmla="*/ 0 w 1173394"/>
                  <a:gd name="connsiteY6" fmla="*/ 0 h 432048"/>
                  <a:gd name="connsiteX0" fmla="*/ 288032 w 1173394"/>
                  <a:gd name="connsiteY0" fmla="*/ 180020 h 432048"/>
                  <a:gd name="connsiteX1" fmla="*/ 288032 w 1173394"/>
                  <a:gd name="connsiteY1" fmla="*/ 0 h 432048"/>
                  <a:gd name="connsiteX2" fmla="*/ 1173394 w 1173394"/>
                  <a:gd name="connsiteY2" fmla="*/ 0 h 432048"/>
                  <a:gd name="connsiteX3" fmla="*/ 1173394 w 1173394"/>
                  <a:gd name="connsiteY3" fmla="*/ 432048 h 432048"/>
                  <a:gd name="connsiteX4" fmla="*/ 21266 w 1173394"/>
                  <a:gd name="connsiteY4" fmla="*/ 432048 h 432048"/>
                  <a:gd name="connsiteX5" fmla="*/ 0 w 1173394"/>
                  <a:gd name="connsiteY5" fmla="*/ 0 h 432048"/>
                  <a:gd name="connsiteX6" fmla="*/ 288032 w 1173394"/>
                  <a:gd name="connsiteY6" fmla="*/ 180020 h 432048"/>
                  <a:gd name="connsiteX0" fmla="*/ 266766 w 1152128"/>
                  <a:gd name="connsiteY0" fmla="*/ 180020 h 432048"/>
                  <a:gd name="connsiteX1" fmla="*/ 266766 w 1152128"/>
                  <a:gd name="connsiteY1" fmla="*/ 0 h 432048"/>
                  <a:gd name="connsiteX2" fmla="*/ 1152128 w 1152128"/>
                  <a:gd name="connsiteY2" fmla="*/ 0 h 432048"/>
                  <a:gd name="connsiteX3" fmla="*/ 1152128 w 1152128"/>
                  <a:gd name="connsiteY3" fmla="*/ 432048 h 432048"/>
                  <a:gd name="connsiteX4" fmla="*/ 0 w 1152128"/>
                  <a:gd name="connsiteY4" fmla="*/ 432048 h 432048"/>
                  <a:gd name="connsiteX5" fmla="*/ 14738 w 1152128"/>
                  <a:gd name="connsiteY5" fmla="*/ 180020 h 432048"/>
                  <a:gd name="connsiteX6" fmla="*/ 266766 w 1152128"/>
                  <a:gd name="connsiteY6" fmla="*/ 180020 h 432048"/>
                  <a:gd name="connsiteX0" fmla="*/ 266766 w 1152128"/>
                  <a:gd name="connsiteY0" fmla="*/ 180020 h 432048"/>
                  <a:gd name="connsiteX1" fmla="*/ 266766 w 1152128"/>
                  <a:gd name="connsiteY1" fmla="*/ 0 h 432048"/>
                  <a:gd name="connsiteX2" fmla="*/ 1152128 w 1152128"/>
                  <a:gd name="connsiteY2" fmla="*/ 0 h 432048"/>
                  <a:gd name="connsiteX3" fmla="*/ 1152128 w 1152128"/>
                  <a:gd name="connsiteY3" fmla="*/ 432048 h 432048"/>
                  <a:gd name="connsiteX4" fmla="*/ 0 w 1152128"/>
                  <a:gd name="connsiteY4" fmla="*/ 432048 h 432048"/>
                  <a:gd name="connsiteX5" fmla="*/ 50742 w 1152128"/>
                  <a:gd name="connsiteY5" fmla="*/ 216024 h 432048"/>
                  <a:gd name="connsiteX6" fmla="*/ 266766 w 1152128"/>
                  <a:gd name="connsiteY6" fmla="*/ 180020 h 432048"/>
                  <a:gd name="connsiteX0" fmla="*/ 266766 w 1154403"/>
                  <a:gd name="connsiteY0" fmla="*/ 193511 h 445539"/>
                  <a:gd name="connsiteX1" fmla="*/ 266766 w 1154403"/>
                  <a:gd name="connsiteY1" fmla="*/ 13491 h 445539"/>
                  <a:gd name="connsiteX2" fmla="*/ 1152128 w 1154403"/>
                  <a:gd name="connsiteY2" fmla="*/ 13491 h 445539"/>
                  <a:gd name="connsiteX3" fmla="*/ 1154403 w 1154403"/>
                  <a:gd name="connsiteY3" fmla="*/ 0 h 445539"/>
                  <a:gd name="connsiteX4" fmla="*/ 1152128 w 1154403"/>
                  <a:gd name="connsiteY4" fmla="*/ 445539 h 445539"/>
                  <a:gd name="connsiteX5" fmla="*/ 0 w 1154403"/>
                  <a:gd name="connsiteY5" fmla="*/ 445539 h 445539"/>
                  <a:gd name="connsiteX6" fmla="*/ 50742 w 1154403"/>
                  <a:gd name="connsiteY6" fmla="*/ 229515 h 445539"/>
                  <a:gd name="connsiteX7" fmla="*/ 266766 w 1154403"/>
                  <a:gd name="connsiteY7" fmla="*/ 193511 h 445539"/>
                  <a:gd name="connsiteX0" fmla="*/ 266766 w 1152886"/>
                  <a:gd name="connsiteY0" fmla="*/ 180020 h 432048"/>
                  <a:gd name="connsiteX1" fmla="*/ 266766 w 1152886"/>
                  <a:gd name="connsiteY1" fmla="*/ 0 h 432048"/>
                  <a:gd name="connsiteX2" fmla="*/ 1152128 w 1152886"/>
                  <a:gd name="connsiteY2" fmla="*/ 0 h 432048"/>
                  <a:gd name="connsiteX3" fmla="*/ 1022850 w 1152886"/>
                  <a:gd name="connsiteY3" fmla="*/ 1 h 432048"/>
                  <a:gd name="connsiteX4" fmla="*/ 1152128 w 1152886"/>
                  <a:gd name="connsiteY4" fmla="*/ 432048 h 432048"/>
                  <a:gd name="connsiteX5" fmla="*/ 0 w 1152886"/>
                  <a:gd name="connsiteY5" fmla="*/ 432048 h 432048"/>
                  <a:gd name="connsiteX6" fmla="*/ 50742 w 1152886"/>
                  <a:gd name="connsiteY6" fmla="*/ 216024 h 432048"/>
                  <a:gd name="connsiteX7" fmla="*/ 266766 w 1152886"/>
                  <a:gd name="connsiteY7" fmla="*/ 180020 h 432048"/>
                  <a:gd name="connsiteX0" fmla="*/ 266766 w 1152886"/>
                  <a:gd name="connsiteY0" fmla="*/ 180020 h 432048"/>
                  <a:gd name="connsiteX1" fmla="*/ 266766 w 1152886"/>
                  <a:gd name="connsiteY1" fmla="*/ 0 h 432048"/>
                  <a:gd name="connsiteX2" fmla="*/ 986846 w 1152886"/>
                  <a:gd name="connsiteY2" fmla="*/ 0 h 432048"/>
                  <a:gd name="connsiteX3" fmla="*/ 1022850 w 1152886"/>
                  <a:gd name="connsiteY3" fmla="*/ 1 h 432048"/>
                  <a:gd name="connsiteX4" fmla="*/ 1152128 w 1152886"/>
                  <a:gd name="connsiteY4" fmla="*/ 432048 h 432048"/>
                  <a:gd name="connsiteX5" fmla="*/ 0 w 1152886"/>
                  <a:gd name="connsiteY5" fmla="*/ 432048 h 432048"/>
                  <a:gd name="connsiteX6" fmla="*/ 50742 w 1152886"/>
                  <a:gd name="connsiteY6" fmla="*/ 216024 h 432048"/>
                  <a:gd name="connsiteX7" fmla="*/ 266766 w 1152886"/>
                  <a:gd name="connsiteY7" fmla="*/ 180020 h 432048"/>
                  <a:gd name="connsiteX0" fmla="*/ 266766 w 1332567"/>
                  <a:gd name="connsiteY0" fmla="*/ 180020 h 432048"/>
                  <a:gd name="connsiteX1" fmla="*/ 266766 w 1332567"/>
                  <a:gd name="connsiteY1" fmla="*/ 0 h 432048"/>
                  <a:gd name="connsiteX2" fmla="*/ 986846 w 1332567"/>
                  <a:gd name="connsiteY2" fmla="*/ 0 h 432048"/>
                  <a:gd name="connsiteX3" fmla="*/ 1022850 w 1332567"/>
                  <a:gd name="connsiteY3" fmla="*/ 1 h 432048"/>
                  <a:gd name="connsiteX4" fmla="*/ 1082633 w 1332567"/>
                  <a:gd name="connsiteY4" fmla="*/ 196502 h 432048"/>
                  <a:gd name="connsiteX5" fmla="*/ 1152128 w 1332567"/>
                  <a:gd name="connsiteY5" fmla="*/ 432048 h 432048"/>
                  <a:gd name="connsiteX6" fmla="*/ 0 w 1332567"/>
                  <a:gd name="connsiteY6" fmla="*/ 432048 h 432048"/>
                  <a:gd name="connsiteX7" fmla="*/ 50742 w 1332567"/>
                  <a:gd name="connsiteY7" fmla="*/ 216024 h 432048"/>
                  <a:gd name="connsiteX8" fmla="*/ 266766 w 1332567"/>
                  <a:gd name="connsiteY8" fmla="*/ 180020 h 432048"/>
                  <a:gd name="connsiteX0" fmla="*/ 266766 w 1332567"/>
                  <a:gd name="connsiteY0" fmla="*/ 180020 h 432048"/>
                  <a:gd name="connsiteX1" fmla="*/ 266766 w 1332567"/>
                  <a:gd name="connsiteY1" fmla="*/ 0 h 432048"/>
                  <a:gd name="connsiteX2" fmla="*/ 986846 w 1332567"/>
                  <a:gd name="connsiteY2" fmla="*/ 0 h 432048"/>
                  <a:gd name="connsiteX3" fmla="*/ 1022850 w 1332567"/>
                  <a:gd name="connsiteY3" fmla="*/ 1 h 432048"/>
                  <a:gd name="connsiteX4" fmla="*/ 1044116 w 1332567"/>
                  <a:gd name="connsiteY4" fmla="*/ 216024 h 432048"/>
                  <a:gd name="connsiteX5" fmla="*/ 1152128 w 1332567"/>
                  <a:gd name="connsiteY5" fmla="*/ 432048 h 432048"/>
                  <a:gd name="connsiteX6" fmla="*/ 0 w 1332567"/>
                  <a:gd name="connsiteY6" fmla="*/ 432048 h 432048"/>
                  <a:gd name="connsiteX7" fmla="*/ 50742 w 1332567"/>
                  <a:gd name="connsiteY7" fmla="*/ 216024 h 432048"/>
                  <a:gd name="connsiteX8" fmla="*/ 266766 w 1332567"/>
                  <a:gd name="connsiteY8" fmla="*/ 180020 h 432048"/>
                  <a:gd name="connsiteX0" fmla="*/ 266766 w 1340743"/>
                  <a:gd name="connsiteY0" fmla="*/ 180020 h 432048"/>
                  <a:gd name="connsiteX1" fmla="*/ 266766 w 1340743"/>
                  <a:gd name="connsiteY1" fmla="*/ 0 h 432048"/>
                  <a:gd name="connsiteX2" fmla="*/ 986846 w 1340743"/>
                  <a:gd name="connsiteY2" fmla="*/ 0 h 432048"/>
                  <a:gd name="connsiteX3" fmla="*/ 1022850 w 1340743"/>
                  <a:gd name="connsiteY3" fmla="*/ 1 h 432048"/>
                  <a:gd name="connsiteX4" fmla="*/ 1044116 w 1340743"/>
                  <a:gd name="connsiteY4" fmla="*/ 216024 h 432048"/>
                  <a:gd name="connsiteX5" fmla="*/ 1131690 w 1340743"/>
                  <a:gd name="connsiteY5" fmla="*/ 297511 h 432048"/>
                  <a:gd name="connsiteX6" fmla="*/ 1152128 w 1340743"/>
                  <a:gd name="connsiteY6" fmla="*/ 432048 h 432048"/>
                  <a:gd name="connsiteX7" fmla="*/ 0 w 1340743"/>
                  <a:gd name="connsiteY7" fmla="*/ 432048 h 432048"/>
                  <a:gd name="connsiteX8" fmla="*/ 50742 w 1340743"/>
                  <a:gd name="connsiteY8" fmla="*/ 216024 h 432048"/>
                  <a:gd name="connsiteX9" fmla="*/ 266766 w 1340743"/>
                  <a:gd name="connsiteY9" fmla="*/ 180020 h 432048"/>
                  <a:gd name="connsiteX0" fmla="*/ 266766 w 1340743"/>
                  <a:gd name="connsiteY0" fmla="*/ 180020 h 432048"/>
                  <a:gd name="connsiteX1" fmla="*/ 266766 w 1340743"/>
                  <a:gd name="connsiteY1" fmla="*/ 0 h 432048"/>
                  <a:gd name="connsiteX2" fmla="*/ 986846 w 1340743"/>
                  <a:gd name="connsiteY2" fmla="*/ 0 h 432048"/>
                  <a:gd name="connsiteX3" fmla="*/ 1022850 w 1340743"/>
                  <a:gd name="connsiteY3" fmla="*/ 1 h 432048"/>
                  <a:gd name="connsiteX4" fmla="*/ 1044116 w 1340743"/>
                  <a:gd name="connsiteY4" fmla="*/ 216024 h 432048"/>
                  <a:gd name="connsiteX5" fmla="*/ 1224136 w 1340743"/>
                  <a:gd name="connsiteY5" fmla="*/ 252028 h 432048"/>
                  <a:gd name="connsiteX6" fmla="*/ 1131690 w 1340743"/>
                  <a:gd name="connsiteY6" fmla="*/ 297511 h 432048"/>
                  <a:gd name="connsiteX7" fmla="*/ 1152128 w 1340743"/>
                  <a:gd name="connsiteY7" fmla="*/ 432048 h 432048"/>
                  <a:gd name="connsiteX8" fmla="*/ 0 w 1340743"/>
                  <a:gd name="connsiteY8" fmla="*/ 432048 h 432048"/>
                  <a:gd name="connsiteX9" fmla="*/ 50742 w 1340743"/>
                  <a:gd name="connsiteY9" fmla="*/ 216024 h 432048"/>
                  <a:gd name="connsiteX10" fmla="*/ 266766 w 1340743"/>
                  <a:gd name="connsiteY10" fmla="*/ 180020 h 432048"/>
                  <a:gd name="connsiteX0" fmla="*/ 266766 w 1340743"/>
                  <a:gd name="connsiteY0" fmla="*/ 180020 h 432048"/>
                  <a:gd name="connsiteX1" fmla="*/ 266766 w 1340743"/>
                  <a:gd name="connsiteY1" fmla="*/ 0 h 432048"/>
                  <a:gd name="connsiteX2" fmla="*/ 986846 w 1340743"/>
                  <a:gd name="connsiteY2" fmla="*/ 0 h 432048"/>
                  <a:gd name="connsiteX3" fmla="*/ 1022850 w 1340743"/>
                  <a:gd name="connsiteY3" fmla="*/ 1 h 432048"/>
                  <a:gd name="connsiteX4" fmla="*/ 1044116 w 1340743"/>
                  <a:gd name="connsiteY4" fmla="*/ 216024 h 432048"/>
                  <a:gd name="connsiteX5" fmla="*/ 1224136 w 1340743"/>
                  <a:gd name="connsiteY5" fmla="*/ 252028 h 432048"/>
                  <a:gd name="connsiteX6" fmla="*/ 1260140 w 1340743"/>
                  <a:gd name="connsiteY6" fmla="*/ 324036 h 432048"/>
                  <a:gd name="connsiteX7" fmla="*/ 1152128 w 1340743"/>
                  <a:gd name="connsiteY7" fmla="*/ 432048 h 432048"/>
                  <a:gd name="connsiteX8" fmla="*/ 0 w 1340743"/>
                  <a:gd name="connsiteY8" fmla="*/ 432048 h 432048"/>
                  <a:gd name="connsiteX9" fmla="*/ 50742 w 1340743"/>
                  <a:gd name="connsiteY9" fmla="*/ 216024 h 432048"/>
                  <a:gd name="connsiteX10" fmla="*/ 266766 w 1340743"/>
                  <a:gd name="connsiteY10" fmla="*/ 180020 h 432048"/>
                  <a:gd name="connsiteX0" fmla="*/ 266766 w 1340743"/>
                  <a:gd name="connsiteY0" fmla="*/ 180020 h 432048"/>
                  <a:gd name="connsiteX1" fmla="*/ 266766 w 1340743"/>
                  <a:gd name="connsiteY1" fmla="*/ 0 h 432048"/>
                  <a:gd name="connsiteX2" fmla="*/ 986846 w 1340743"/>
                  <a:gd name="connsiteY2" fmla="*/ 0 h 432048"/>
                  <a:gd name="connsiteX3" fmla="*/ 1022850 w 1340743"/>
                  <a:gd name="connsiteY3" fmla="*/ 1 h 432048"/>
                  <a:gd name="connsiteX4" fmla="*/ 1044116 w 1340743"/>
                  <a:gd name="connsiteY4" fmla="*/ 216024 h 432048"/>
                  <a:gd name="connsiteX5" fmla="*/ 1224136 w 1340743"/>
                  <a:gd name="connsiteY5" fmla="*/ 252028 h 432048"/>
                  <a:gd name="connsiteX6" fmla="*/ 1260140 w 1340743"/>
                  <a:gd name="connsiteY6" fmla="*/ 324036 h 432048"/>
                  <a:gd name="connsiteX7" fmla="*/ 1152128 w 1340743"/>
                  <a:gd name="connsiteY7" fmla="*/ 432048 h 432048"/>
                  <a:gd name="connsiteX8" fmla="*/ 0 w 1340743"/>
                  <a:gd name="connsiteY8" fmla="*/ 432048 h 432048"/>
                  <a:gd name="connsiteX9" fmla="*/ 0 w 1340743"/>
                  <a:gd name="connsiteY9" fmla="*/ 252028 h 432048"/>
                  <a:gd name="connsiteX10" fmla="*/ 266766 w 1340743"/>
                  <a:gd name="connsiteY10" fmla="*/ 180020 h 432048"/>
                  <a:gd name="connsiteX0" fmla="*/ 266766 w 1340743"/>
                  <a:gd name="connsiteY0" fmla="*/ 180020 h 432048"/>
                  <a:gd name="connsiteX1" fmla="*/ 266766 w 1340743"/>
                  <a:gd name="connsiteY1" fmla="*/ 0 h 432048"/>
                  <a:gd name="connsiteX2" fmla="*/ 986846 w 1340743"/>
                  <a:gd name="connsiteY2" fmla="*/ 0 h 432048"/>
                  <a:gd name="connsiteX3" fmla="*/ 1022850 w 1340743"/>
                  <a:gd name="connsiteY3" fmla="*/ 1 h 432048"/>
                  <a:gd name="connsiteX4" fmla="*/ 1044116 w 1340743"/>
                  <a:gd name="connsiteY4" fmla="*/ 216024 h 432048"/>
                  <a:gd name="connsiteX5" fmla="*/ 1224136 w 1340743"/>
                  <a:gd name="connsiteY5" fmla="*/ 252028 h 432048"/>
                  <a:gd name="connsiteX6" fmla="*/ 1260140 w 1340743"/>
                  <a:gd name="connsiteY6" fmla="*/ 324036 h 432048"/>
                  <a:gd name="connsiteX7" fmla="*/ 1152128 w 1340743"/>
                  <a:gd name="connsiteY7" fmla="*/ 432048 h 432048"/>
                  <a:gd name="connsiteX8" fmla="*/ 0 w 1340743"/>
                  <a:gd name="connsiteY8" fmla="*/ 432048 h 432048"/>
                  <a:gd name="connsiteX9" fmla="*/ 0 w 1340743"/>
                  <a:gd name="connsiteY9" fmla="*/ 252028 h 432048"/>
                  <a:gd name="connsiteX10" fmla="*/ 266766 w 1340743"/>
                  <a:gd name="connsiteY10" fmla="*/ 180020 h 432048"/>
                  <a:gd name="connsiteX0" fmla="*/ 266766 w 1340743"/>
                  <a:gd name="connsiteY0" fmla="*/ 180020 h 432048"/>
                  <a:gd name="connsiteX1" fmla="*/ 266766 w 1340743"/>
                  <a:gd name="connsiteY1" fmla="*/ 0 h 432048"/>
                  <a:gd name="connsiteX2" fmla="*/ 986846 w 1340743"/>
                  <a:gd name="connsiteY2" fmla="*/ 0 h 432048"/>
                  <a:gd name="connsiteX3" fmla="*/ 1022850 w 1340743"/>
                  <a:gd name="connsiteY3" fmla="*/ 1 h 432048"/>
                  <a:gd name="connsiteX4" fmla="*/ 1044116 w 1340743"/>
                  <a:gd name="connsiteY4" fmla="*/ 216024 h 432048"/>
                  <a:gd name="connsiteX5" fmla="*/ 1224136 w 1340743"/>
                  <a:gd name="connsiteY5" fmla="*/ 252028 h 432048"/>
                  <a:gd name="connsiteX6" fmla="*/ 1188132 w 1340743"/>
                  <a:gd name="connsiteY6" fmla="*/ 360040 h 432048"/>
                  <a:gd name="connsiteX7" fmla="*/ 1152128 w 1340743"/>
                  <a:gd name="connsiteY7" fmla="*/ 432048 h 432048"/>
                  <a:gd name="connsiteX8" fmla="*/ 0 w 1340743"/>
                  <a:gd name="connsiteY8" fmla="*/ 432048 h 432048"/>
                  <a:gd name="connsiteX9" fmla="*/ 0 w 1340743"/>
                  <a:gd name="connsiteY9" fmla="*/ 252028 h 432048"/>
                  <a:gd name="connsiteX10" fmla="*/ 266766 w 1340743"/>
                  <a:gd name="connsiteY10" fmla="*/ 180020 h 432048"/>
                  <a:gd name="connsiteX0" fmla="*/ 266766 w 1358464"/>
                  <a:gd name="connsiteY0" fmla="*/ 180020 h 432048"/>
                  <a:gd name="connsiteX1" fmla="*/ 266766 w 1358464"/>
                  <a:gd name="connsiteY1" fmla="*/ 0 h 432048"/>
                  <a:gd name="connsiteX2" fmla="*/ 986846 w 1358464"/>
                  <a:gd name="connsiteY2" fmla="*/ 0 h 432048"/>
                  <a:gd name="connsiteX3" fmla="*/ 1022850 w 1358464"/>
                  <a:gd name="connsiteY3" fmla="*/ 1 h 432048"/>
                  <a:gd name="connsiteX4" fmla="*/ 1044116 w 1358464"/>
                  <a:gd name="connsiteY4" fmla="*/ 216024 h 432048"/>
                  <a:gd name="connsiteX5" fmla="*/ 1224136 w 1358464"/>
                  <a:gd name="connsiteY5" fmla="*/ 252028 h 432048"/>
                  <a:gd name="connsiteX6" fmla="*/ 1188132 w 1358464"/>
                  <a:gd name="connsiteY6" fmla="*/ 360040 h 432048"/>
                  <a:gd name="connsiteX7" fmla="*/ 1188132 w 1358464"/>
                  <a:gd name="connsiteY7" fmla="*/ 396044 h 432048"/>
                  <a:gd name="connsiteX8" fmla="*/ 1152128 w 1358464"/>
                  <a:gd name="connsiteY8" fmla="*/ 432048 h 432048"/>
                  <a:gd name="connsiteX9" fmla="*/ 0 w 1358464"/>
                  <a:gd name="connsiteY9" fmla="*/ 432048 h 432048"/>
                  <a:gd name="connsiteX10" fmla="*/ 0 w 1358464"/>
                  <a:gd name="connsiteY10" fmla="*/ 252028 h 432048"/>
                  <a:gd name="connsiteX11" fmla="*/ 266766 w 1358464"/>
                  <a:gd name="connsiteY11" fmla="*/ 180020 h 432048"/>
                  <a:gd name="connsiteX0" fmla="*/ 266766 w 1360679"/>
                  <a:gd name="connsiteY0" fmla="*/ 180020 h 438049"/>
                  <a:gd name="connsiteX1" fmla="*/ 266766 w 1360679"/>
                  <a:gd name="connsiteY1" fmla="*/ 0 h 438049"/>
                  <a:gd name="connsiteX2" fmla="*/ 986846 w 1360679"/>
                  <a:gd name="connsiteY2" fmla="*/ 0 h 438049"/>
                  <a:gd name="connsiteX3" fmla="*/ 1022850 w 1360679"/>
                  <a:gd name="connsiteY3" fmla="*/ 1 h 438049"/>
                  <a:gd name="connsiteX4" fmla="*/ 1044116 w 1360679"/>
                  <a:gd name="connsiteY4" fmla="*/ 216024 h 438049"/>
                  <a:gd name="connsiteX5" fmla="*/ 1224136 w 1360679"/>
                  <a:gd name="connsiteY5" fmla="*/ 252028 h 438049"/>
                  <a:gd name="connsiteX6" fmla="*/ 1188132 w 1360679"/>
                  <a:gd name="connsiteY6" fmla="*/ 360040 h 438049"/>
                  <a:gd name="connsiteX7" fmla="*/ 1188132 w 1360679"/>
                  <a:gd name="connsiteY7" fmla="*/ 396044 h 438049"/>
                  <a:gd name="connsiteX8" fmla="*/ 1188131 w 1360679"/>
                  <a:gd name="connsiteY8" fmla="*/ 432048 h 438049"/>
                  <a:gd name="connsiteX9" fmla="*/ 1152128 w 1360679"/>
                  <a:gd name="connsiteY9" fmla="*/ 432048 h 438049"/>
                  <a:gd name="connsiteX10" fmla="*/ 0 w 1360679"/>
                  <a:gd name="connsiteY10" fmla="*/ 432048 h 438049"/>
                  <a:gd name="connsiteX11" fmla="*/ 0 w 1360679"/>
                  <a:gd name="connsiteY11" fmla="*/ 252028 h 438049"/>
                  <a:gd name="connsiteX12" fmla="*/ 266766 w 1360679"/>
                  <a:gd name="connsiteY12" fmla="*/ 180020 h 438049"/>
                  <a:gd name="connsiteX0" fmla="*/ 266766 w 1224136"/>
                  <a:gd name="connsiteY0" fmla="*/ 180020 h 432048"/>
                  <a:gd name="connsiteX1" fmla="*/ 266766 w 1224136"/>
                  <a:gd name="connsiteY1" fmla="*/ 0 h 432048"/>
                  <a:gd name="connsiteX2" fmla="*/ 986846 w 1224136"/>
                  <a:gd name="connsiteY2" fmla="*/ 0 h 432048"/>
                  <a:gd name="connsiteX3" fmla="*/ 1022850 w 1224136"/>
                  <a:gd name="connsiteY3" fmla="*/ 1 h 432048"/>
                  <a:gd name="connsiteX4" fmla="*/ 1044116 w 1224136"/>
                  <a:gd name="connsiteY4" fmla="*/ 216024 h 432048"/>
                  <a:gd name="connsiteX5" fmla="*/ 1224136 w 1224136"/>
                  <a:gd name="connsiteY5" fmla="*/ 252028 h 432048"/>
                  <a:gd name="connsiteX6" fmla="*/ 1188132 w 1224136"/>
                  <a:gd name="connsiteY6" fmla="*/ 360040 h 432048"/>
                  <a:gd name="connsiteX7" fmla="*/ 1188132 w 1224136"/>
                  <a:gd name="connsiteY7" fmla="*/ 396044 h 432048"/>
                  <a:gd name="connsiteX8" fmla="*/ 1188131 w 1224136"/>
                  <a:gd name="connsiteY8" fmla="*/ 432048 h 432048"/>
                  <a:gd name="connsiteX9" fmla="*/ 1188131 w 1224136"/>
                  <a:gd name="connsiteY9" fmla="*/ 432048 h 432048"/>
                  <a:gd name="connsiteX10" fmla="*/ 1152128 w 1224136"/>
                  <a:gd name="connsiteY10" fmla="*/ 432048 h 432048"/>
                  <a:gd name="connsiteX11" fmla="*/ 0 w 1224136"/>
                  <a:gd name="connsiteY11" fmla="*/ 432048 h 432048"/>
                  <a:gd name="connsiteX12" fmla="*/ 0 w 1224136"/>
                  <a:gd name="connsiteY12" fmla="*/ 252028 h 432048"/>
                  <a:gd name="connsiteX13" fmla="*/ 266766 w 1224136"/>
                  <a:gd name="connsiteY13" fmla="*/ 180020 h 432048"/>
                  <a:gd name="connsiteX0" fmla="*/ 266766 w 1200133"/>
                  <a:gd name="connsiteY0" fmla="*/ 180020 h 432048"/>
                  <a:gd name="connsiteX1" fmla="*/ 266766 w 1200133"/>
                  <a:gd name="connsiteY1" fmla="*/ 0 h 432048"/>
                  <a:gd name="connsiteX2" fmla="*/ 986846 w 1200133"/>
                  <a:gd name="connsiteY2" fmla="*/ 0 h 432048"/>
                  <a:gd name="connsiteX3" fmla="*/ 1022850 w 1200133"/>
                  <a:gd name="connsiteY3" fmla="*/ 1 h 432048"/>
                  <a:gd name="connsiteX4" fmla="*/ 1044116 w 1200133"/>
                  <a:gd name="connsiteY4" fmla="*/ 216024 h 432048"/>
                  <a:gd name="connsiteX5" fmla="*/ 1188131 w 1200133"/>
                  <a:gd name="connsiteY5" fmla="*/ 252028 h 432048"/>
                  <a:gd name="connsiteX6" fmla="*/ 1188132 w 1200133"/>
                  <a:gd name="connsiteY6" fmla="*/ 360040 h 432048"/>
                  <a:gd name="connsiteX7" fmla="*/ 1188132 w 1200133"/>
                  <a:gd name="connsiteY7" fmla="*/ 396044 h 432048"/>
                  <a:gd name="connsiteX8" fmla="*/ 1188131 w 1200133"/>
                  <a:gd name="connsiteY8" fmla="*/ 432048 h 432048"/>
                  <a:gd name="connsiteX9" fmla="*/ 1188131 w 1200133"/>
                  <a:gd name="connsiteY9" fmla="*/ 432048 h 432048"/>
                  <a:gd name="connsiteX10" fmla="*/ 1152128 w 1200133"/>
                  <a:gd name="connsiteY10" fmla="*/ 432048 h 432048"/>
                  <a:gd name="connsiteX11" fmla="*/ 0 w 1200133"/>
                  <a:gd name="connsiteY11" fmla="*/ 432048 h 432048"/>
                  <a:gd name="connsiteX12" fmla="*/ 0 w 1200133"/>
                  <a:gd name="connsiteY12" fmla="*/ 252028 h 432048"/>
                  <a:gd name="connsiteX13" fmla="*/ 266766 w 1200133"/>
                  <a:gd name="connsiteY13" fmla="*/ 180020 h 432048"/>
                  <a:gd name="connsiteX0" fmla="*/ 266766 w 1200133"/>
                  <a:gd name="connsiteY0" fmla="*/ 180020 h 432048"/>
                  <a:gd name="connsiteX1" fmla="*/ 266766 w 1200133"/>
                  <a:gd name="connsiteY1" fmla="*/ 0 h 432048"/>
                  <a:gd name="connsiteX2" fmla="*/ 986846 w 1200133"/>
                  <a:gd name="connsiteY2" fmla="*/ 0 h 432048"/>
                  <a:gd name="connsiteX3" fmla="*/ 1022850 w 1200133"/>
                  <a:gd name="connsiteY3" fmla="*/ 1 h 432048"/>
                  <a:gd name="connsiteX4" fmla="*/ 1044116 w 1200133"/>
                  <a:gd name="connsiteY4" fmla="*/ 216024 h 432048"/>
                  <a:gd name="connsiteX5" fmla="*/ 1188131 w 1200133"/>
                  <a:gd name="connsiteY5" fmla="*/ 252028 h 432048"/>
                  <a:gd name="connsiteX6" fmla="*/ 1188132 w 1200133"/>
                  <a:gd name="connsiteY6" fmla="*/ 360040 h 432048"/>
                  <a:gd name="connsiteX7" fmla="*/ 1188132 w 1200133"/>
                  <a:gd name="connsiteY7" fmla="*/ 396044 h 432048"/>
                  <a:gd name="connsiteX8" fmla="*/ 1188131 w 1200133"/>
                  <a:gd name="connsiteY8" fmla="*/ 432048 h 432048"/>
                  <a:gd name="connsiteX9" fmla="*/ 1188131 w 1200133"/>
                  <a:gd name="connsiteY9" fmla="*/ 432048 h 432048"/>
                  <a:gd name="connsiteX10" fmla="*/ 1152128 w 1200133"/>
                  <a:gd name="connsiteY10" fmla="*/ 432048 h 432048"/>
                  <a:gd name="connsiteX11" fmla="*/ 0 w 1200133"/>
                  <a:gd name="connsiteY11" fmla="*/ 432048 h 432048"/>
                  <a:gd name="connsiteX12" fmla="*/ 0 w 1200133"/>
                  <a:gd name="connsiteY12" fmla="*/ 252028 h 432048"/>
                  <a:gd name="connsiteX13" fmla="*/ 266766 w 1200133"/>
                  <a:gd name="connsiteY13" fmla="*/ 180020 h 432048"/>
                  <a:gd name="connsiteX0" fmla="*/ 266766 w 1200133"/>
                  <a:gd name="connsiteY0" fmla="*/ 180020 h 432048"/>
                  <a:gd name="connsiteX1" fmla="*/ 266766 w 1200133"/>
                  <a:gd name="connsiteY1" fmla="*/ 0 h 432048"/>
                  <a:gd name="connsiteX2" fmla="*/ 986846 w 1200133"/>
                  <a:gd name="connsiteY2" fmla="*/ 0 h 432048"/>
                  <a:gd name="connsiteX3" fmla="*/ 1022850 w 1200133"/>
                  <a:gd name="connsiteY3" fmla="*/ 1 h 432048"/>
                  <a:gd name="connsiteX4" fmla="*/ 1044116 w 1200133"/>
                  <a:gd name="connsiteY4" fmla="*/ 216024 h 432048"/>
                  <a:gd name="connsiteX5" fmla="*/ 1188131 w 1200133"/>
                  <a:gd name="connsiteY5" fmla="*/ 252028 h 432048"/>
                  <a:gd name="connsiteX6" fmla="*/ 1188132 w 1200133"/>
                  <a:gd name="connsiteY6" fmla="*/ 360040 h 432048"/>
                  <a:gd name="connsiteX7" fmla="*/ 1188132 w 1200133"/>
                  <a:gd name="connsiteY7" fmla="*/ 396044 h 432048"/>
                  <a:gd name="connsiteX8" fmla="*/ 1188131 w 1200133"/>
                  <a:gd name="connsiteY8" fmla="*/ 432048 h 432048"/>
                  <a:gd name="connsiteX9" fmla="*/ 1188131 w 1200133"/>
                  <a:gd name="connsiteY9" fmla="*/ 432048 h 432048"/>
                  <a:gd name="connsiteX10" fmla="*/ 1152128 w 1200133"/>
                  <a:gd name="connsiteY10" fmla="*/ 432048 h 432048"/>
                  <a:gd name="connsiteX11" fmla="*/ 0 w 1200133"/>
                  <a:gd name="connsiteY11" fmla="*/ 432048 h 432048"/>
                  <a:gd name="connsiteX12" fmla="*/ 0 w 1200133"/>
                  <a:gd name="connsiteY12" fmla="*/ 252028 h 432048"/>
                  <a:gd name="connsiteX13" fmla="*/ 266766 w 1200133"/>
                  <a:gd name="connsiteY13" fmla="*/ 180020 h 432048"/>
                  <a:gd name="connsiteX0" fmla="*/ 266766 w 1200133"/>
                  <a:gd name="connsiteY0" fmla="*/ 180020 h 432048"/>
                  <a:gd name="connsiteX1" fmla="*/ 266766 w 1200133"/>
                  <a:gd name="connsiteY1" fmla="*/ 0 h 432048"/>
                  <a:gd name="connsiteX2" fmla="*/ 986846 w 1200133"/>
                  <a:gd name="connsiteY2" fmla="*/ 0 h 432048"/>
                  <a:gd name="connsiteX3" fmla="*/ 1022850 w 1200133"/>
                  <a:gd name="connsiteY3" fmla="*/ 1 h 432048"/>
                  <a:gd name="connsiteX4" fmla="*/ 1044116 w 1200133"/>
                  <a:gd name="connsiteY4" fmla="*/ 216024 h 432048"/>
                  <a:gd name="connsiteX5" fmla="*/ 1188131 w 1200133"/>
                  <a:gd name="connsiteY5" fmla="*/ 252028 h 432048"/>
                  <a:gd name="connsiteX6" fmla="*/ 1188132 w 1200133"/>
                  <a:gd name="connsiteY6" fmla="*/ 360040 h 432048"/>
                  <a:gd name="connsiteX7" fmla="*/ 1188132 w 1200133"/>
                  <a:gd name="connsiteY7" fmla="*/ 396044 h 432048"/>
                  <a:gd name="connsiteX8" fmla="*/ 1188131 w 1200133"/>
                  <a:gd name="connsiteY8" fmla="*/ 432048 h 432048"/>
                  <a:gd name="connsiteX9" fmla="*/ 1188131 w 1200133"/>
                  <a:gd name="connsiteY9" fmla="*/ 432048 h 432048"/>
                  <a:gd name="connsiteX10" fmla="*/ 1152128 w 1200133"/>
                  <a:gd name="connsiteY10" fmla="*/ 432048 h 432048"/>
                  <a:gd name="connsiteX11" fmla="*/ 0 w 1200133"/>
                  <a:gd name="connsiteY11" fmla="*/ 432048 h 432048"/>
                  <a:gd name="connsiteX12" fmla="*/ 0 w 1200133"/>
                  <a:gd name="connsiteY12" fmla="*/ 252028 h 432048"/>
                  <a:gd name="connsiteX13" fmla="*/ 266766 w 1200133"/>
                  <a:gd name="connsiteY13" fmla="*/ 180020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133" h="432048">
                    <a:moveTo>
                      <a:pt x="266766" y="180020"/>
                    </a:moveTo>
                    <a:lnTo>
                      <a:pt x="266766" y="0"/>
                    </a:lnTo>
                    <a:lnTo>
                      <a:pt x="986846" y="0"/>
                    </a:lnTo>
                    <a:lnTo>
                      <a:pt x="1022850" y="1"/>
                    </a:lnTo>
                    <a:cubicBezTo>
                      <a:pt x="1038814" y="32751"/>
                      <a:pt x="1022570" y="144016"/>
                      <a:pt x="1044116" y="216024"/>
                    </a:cubicBezTo>
                    <a:cubicBezTo>
                      <a:pt x="1060041" y="262508"/>
                      <a:pt x="1152127" y="234026"/>
                      <a:pt x="1188131" y="252028"/>
                    </a:cubicBezTo>
                    <a:cubicBezTo>
                      <a:pt x="1172358" y="291759"/>
                      <a:pt x="1200133" y="330037"/>
                      <a:pt x="1188132" y="360040"/>
                    </a:cubicBezTo>
                    <a:cubicBezTo>
                      <a:pt x="1190445" y="387556"/>
                      <a:pt x="1194133" y="384043"/>
                      <a:pt x="1188132" y="396044"/>
                    </a:cubicBezTo>
                    <a:cubicBezTo>
                      <a:pt x="1198661" y="407774"/>
                      <a:pt x="1194132" y="426047"/>
                      <a:pt x="1188131" y="432048"/>
                    </a:cubicBezTo>
                    <a:lnTo>
                      <a:pt x="1188131" y="432048"/>
                    </a:lnTo>
                    <a:lnTo>
                      <a:pt x="1152128" y="432048"/>
                    </a:lnTo>
                    <a:lnTo>
                      <a:pt x="0" y="432048"/>
                    </a:lnTo>
                    <a:lnTo>
                      <a:pt x="0" y="252028"/>
                    </a:lnTo>
                    <a:lnTo>
                      <a:pt x="266766" y="18002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5" name="Прямая соединительная линия 94"/>
            <p:cNvCxnSpPr/>
            <p:nvPr/>
          </p:nvCxnSpPr>
          <p:spPr>
            <a:xfrm>
              <a:off x="5508104" y="3717032"/>
              <a:ext cx="1332148" cy="86409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>
            <a:off x="6984268" y="2132856"/>
            <a:ext cx="1908212" cy="1944216"/>
            <a:chOff x="7092280" y="2240868"/>
            <a:chExt cx="1908212" cy="1944216"/>
          </a:xfrm>
        </p:grpSpPr>
        <p:grpSp>
          <p:nvGrpSpPr>
            <p:cNvPr id="67" name="Группа 3"/>
            <p:cNvGrpSpPr/>
            <p:nvPr/>
          </p:nvGrpSpPr>
          <p:grpSpPr>
            <a:xfrm>
              <a:off x="7092280" y="2240868"/>
              <a:ext cx="1908212" cy="1944216"/>
              <a:chOff x="2627784" y="1160748"/>
              <a:chExt cx="4284476" cy="4356484"/>
            </a:xfrm>
            <a:solidFill>
              <a:schemeClr val="bg1"/>
            </a:solidFill>
          </p:grpSpPr>
          <p:sp>
            <p:nvSpPr>
              <p:cNvPr id="68" name="Овал 67"/>
              <p:cNvSpPr/>
              <p:nvPr/>
            </p:nvSpPr>
            <p:spPr>
              <a:xfrm>
                <a:off x="2627784" y="1160748"/>
                <a:ext cx="4284476" cy="4356484"/>
              </a:xfrm>
              <a:prstGeom prst="ellipse">
                <a:avLst/>
              </a:prstGeom>
              <a:grpFill/>
              <a:ln>
                <a:solidFill>
                  <a:srgbClr val="005D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2"/>
              <p:cNvSpPr/>
              <p:nvPr/>
            </p:nvSpPr>
            <p:spPr>
              <a:xfrm>
                <a:off x="2912989" y="1494883"/>
                <a:ext cx="3714069" cy="3688217"/>
              </a:xfrm>
              <a:prstGeom prst="ellipse">
                <a:avLst/>
              </a:prstGeom>
              <a:grpFill/>
              <a:ln w="152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 smtClean="0">
                  <a:solidFill>
                    <a:srgbClr val="2A62A0"/>
                  </a:solidFill>
                </a:endParaRPr>
              </a:p>
              <a:p>
                <a:pPr algn="ctr"/>
                <a:endParaRPr lang="ru-RU" b="1" dirty="0" smtClean="0">
                  <a:solidFill>
                    <a:srgbClr val="2A62A0"/>
                  </a:solidFill>
                </a:endParaRPr>
              </a:p>
              <a:p>
                <a:pPr algn="ctr"/>
                <a:endParaRPr lang="ru-RU" b="1" dirty="0" smtClean="0">
                  <a:solidFill>
                    <a:srgbClr val="2A62A0"/>
                  </a:solidFill>
                </a:endParaRPr>
              </a:p>
              <a:p>
                <a:pPr algn="ctr"/>
                <a:endParaRPr lang="ru-RU" b="1" dirty="0" smtClean="0">
                  <a:solidFill>
                    <a:srgbClr val="2A62A0"/>
                  </a:solidFill>
                </a:endParaRPr>
              </a:p>
              <a:p>
                <a:pPr algn="ctr"/>
                <a:r>
                  <a:rPr lang="ru-RU" b="1" dirty="0" smtClean="0">
                    <a:solidFill>
                      <a:srgbClr val="0070C0"/>
                    </a:solidFill>
                  </a:rPr>
                  <a:t>замазка</a:t>
                </a:r>
              </a:p>
            </p:txBody>
          </p:sp>
        </p:grpSp>
        <p:sp>
          <p:nvSpPr>
            <p:cNvPr id="96" name="Прямоугольник 95"/>
            <p:cNvSpPr/>
            <p:nvPr/>
          </p:nvSpPr>
          <p:spPr>
            <a:xfrm>
              <a:off x="7812360" y="3095439"/>
              <a:ext cx="468052" cy="50405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920372" y="2600908"/>
              <a:ext cx="252028" cy="432048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7380312" y="2780928"/>
              <a:ext cx="1332148" cy="86409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Группа 101"/>
          <p:cNvGrpSpPr/>
          <p:nvPr/>
        </p:nvGrpSpPr>
        <p:grpSpPr>
          <a:xfrm>
            <a:off x="6984268" y="4401108"/>
            <a:ext cx="1908212" cy="1944216"/>
            <a:chOff x="7092280" y="4833156"/>
            <a:chExt cx="1908212" cy="1944216"/>
          </a:xfrm>
        </p:grpSpPr>
        <p:grpSp>
          <p:nvGrpSpPr>
            <p:cNvPr id="64" name="Группа 3"/>
            <p:cNvGrpSpPr/>
            <p:nvPr/>
          </p:nvGrpSpPr>
          <p:grpSpPr>
            <a:xfrm>
              <a:off x="7092280" y="4833156"/>
              <a:ext cx="1908212" cy="1944216"/>
              <a:chOff x="2627784" y="1160748"/>
              <a:chExt cx="4284476" cy="4356484"/>
            </a:xfrm>
            <a:solidFill>
              <a:schemeClr val="bg1"/>
            </a:solidFill>
          </p:grpSpPr>
          <p:sp>
            <p:nvSpPr>
              <p:cNvPr id="65" name="Овал 64"/>
              <p:cNvSpPr/>
              <p:nvPr/>
            </p:nvSpPr>
            <p:spPr>
              <a:xfrm>
                <a:off x="2627784" y="1160748"/>
                <a:ext cx="4284476" cy="4356484"/>
              </a:xfrm>
              <a:prstGeom prst="ellipse">
                <a:avLst/>
              </a:prstGeom>
              <a:grpFill/>
              <a:ln>
                <a:solidFill>
                  <a:srgbClr val="005D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2"/>
              <p:cNvSpPr/>
              <p:nvPr/>
            </p:nvSpPr>
            <p:spPr>
              <a:xfrm>
                <a:off x="2912989" y="1494883"/>
                <a:ext cx="3714069" cy="3688217"/>
              </a:xfrm>
              <a:prstGeom prst="ellipse">
                <a:avLst/>
              </a:prstGeom>
              <a:grpFill/>
              <a:ln w="152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24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800" b="1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800" b="1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7452230" y="5112404"/>
              <a:ext cx="118813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здесь был Вася</a:t>
              </a:r>
              <a:endParaRPr lang="ru-RU" sz="2800" b="1" i="1" dirty="0"/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7452320" y="5337212"/>
              <a:ext cx="1332148" cy="86409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2088232" y="6336032"/>
            <a:ext cx="766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Кликните по любому знаку, чтобы получить информацию</a:t>
            </a:r>
            <a:endParaRPr lang="ru-RU" i="1" dirty="0">
              <a:solidFill>
                <a:srgbClr val="0070C0"/>
              </a:solidFill>
            </a:endParaRPr>
          </a:p>
        </p:txBody>
      </p:sp>
      <p:cxnSp>
        <p:nvCxnSpPr>
          <p:cNvPr id="105" name="Прямая со стрелкой 104"/>
          <p:cNvCxnSpPr/>
          <p:nvPr/>
        </p:nvCxnSpPr>
        <p:spPr>
          <a:xfrm flipH="1" flipV="1">
            <a:off x="2267744" y="5985284"/>
            <a:ext cx="508" cy="360040"/>
          </a:xfrm>
          <a:prstGeom prst="straightConnector1">
            <a:avLst/>
          </a:prstGeom>
          <a:ln w="38100">
            <a:solidFill>
              <a:srgbClr val="005D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триг черная"/>
          <p:cNvSpPr/>
          <p:nvPr/>
        </p:nvSpPr>
        <p:spPr>
          <a:xfrm>
            <a:off x="1871700" y="1124744"/>
            <a:ext cx="1764196" cy="1728192"/>
          </a:xfrm>
          <a:prstGeom prst="ellipse">
            <a:avLst/>
          </a:prstGeom>
          <a:solidFill>
            <a:srgbClr val="005DA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триг линия"/>
          <p:cNvSpPr/>
          <p:nvPr/>
        </p:nvSpPr>
        <p:spPr>
          <a:xfrm>
            <a:off x="3635896" y="2240868"/>
            <a:ext cx="1764196" cy="1728192"/>
          </a:xfrm>
          <a:prstGeom prst="ellipse">
            <a:avLst/>
          </a:prstGeom>
          <a:solidFill>
            <a:srgbClr val="005DA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триг начало"/>
          <p:cNvSpPr/>
          <p:nvPr/>
        </p:nvSpPr>
        <p:spPr>
          <a:xfrm>
            <a:off x="1835696" y="3356992"/>
            <a:ext cx="1764196" cy="1728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риг образец"/>
          <p:cNvSpPr/>
          <p:nvPr/>
        </p:nvSpPr>
        <p:spPr>
          <a:xfrm>
            <a:off x="3635896" y="4545124"/>
            <a:ext cx="1764196" cy="1728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триг цветная"/>
          <p:cNvSpPr/>
          <p:nvPr/>
        </p:nvSpPr>
        <p:spPr>
          <a:xfrm>
            <a:off x="5328084" y="1160748"/>
            <a:ext cx="1764196" cy="1728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триг машинка"/>
          <p:cNvSpPr/>
          <p:nvPr/>
        </p:nvSpPr>
        <p:spPr>
          <a:xfrm>
            <a:off x="5292080" y="3392996"/>
            <a:ext cx="1764196" cy="1728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риг замазка"/>
          <p:cNvSpPr/>
          <p:nvPr/>
        </p:nvSpPr>
        <p:spPr>
          <a:xfrm>
            <a:off x="7092280" y="2204864"/>
            <a:ext cx="1764196" cy="1728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триг Вася"/>
          <p:cNvSpPr/>
          <p:nvPr/>
        </p:nvSpPr>
        <p:spPr>
          <a:xfrm>
            <a:off x="7092280" y="4473116"/>
            <a:ext cx="1764196" cy="1728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/>
          <p:cNvGrpSpPr/>
          <p:nvPr/>
        </p:nvGrpSpPr>
        <p:grpSpPr>
          <a:xfrm>
            <a:off x="1835696" y="3212976"/>
            <a:ext cx="5748765" cy="1584176"/>
            <a:chOff x="2591780" y="3609020"/>
            <a:chExt cx="5748765" cy="1584176"/>
          </a:xfrm>
        </p:grpSpPr>
        <p:grpSp>
          <p:nvGrpSpPr>
            <p:cNvPr id="112" name="Группа 43"/>
            <p:cNvGrpSpPr/>
            <p:nvPr/>
          </p:nvGrpSpPr>
          <p:grpSpPr>
            <a:xfrm>
              <a:off x="2591780" y="3609020"/>
              <a:ext cx="5040560" cy="1584176"/>
              <a:chOff x="2591780" y="3609020"/>
              <a:chExt cx="5040560" cy="1584176"/>
            </a:xfrm>
          </p:grpSpPr>
          <p:sp>
            <p:nvSpPr>
              <p:cNvPr id="114" name="Прямоугольная выноска 113"/>
              <p:cNvSpPr/>
              <p:nvPr/>
            </p:nvSpPr>
            <p:spPr>
              <a:xfrm>
                <a:off x="2591780" y="3609020"/>
                <a:ext cx="5040560" cy="1584176"/>
              </a:xfrm>
              <a:prstGeom prst="wedgeRectCallout">
                <a:avLst>
                  <a:gd name="adj1" fmla="val -27449"/>
                  <a:gd name="adj2" fmla="val -94391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Умножение 114"/>
              <p:cNvSpPr/>
              <p:nvPr/>
            </p:nvSpPr>
            <p:spPr>
              <a:xfrm>
                <a:off x="7164288" y="3645024"/>
                <a:ext cx="396044" cy="396044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3" name="Прямоугольник 112"/>
            <p:cNvSpPr/>
            <p:nvPr/>
          </p:nvSpPr>
          <p:spPr>
            <a:xfrm>
              <a:off x="2687917" y="3645024"/>
              <a:ext cx="565262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cs typeface="Times New Roman" pitchFamily="18" charset="0"/>
                </a:rPr>
                <a:t>Все бланки ЕГЭ заполняются яркими черными чернилами.  Допускается использование гелиевой или </a:t>
              </a:r>
            </a:p>
            <a:p>
              <a:r>
                <a:rPr lang="ru-RU" sz="2200" dirty="0" smtClean="0">
                  <a:cs typeface="Times New Roman" pitchFamily="18" charset="0"/>
                </a:rPr>
                <a:t>капиллярной ручек</a:t>
              </a:r>
              <a:endParaRPr lang="ru-RU" sz="2200" dirty="0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3959932" y="1088740"/>
            <a:ext cx="4752528" cy="3513874"/>
            <a:chOff x="2591780" y="3609020"/>
            <a:chExt cx="4752528" cy="3513874"/>
          </a:xfrm>
        </p:grpSpPr>
        <p:grpSp>
          <p:nvGrpSpPr>
            <p:cNvPr id="122" name="Группа 43"/>
            <p:cNvGrpSpPr/>
            <p:nvPr/>
          </p:nvGrpSpPr>
          <p:grpSpPr>
            <a:xfrm>
              <a:off x="2591780" y="3609020"/>
              <a:ext cx="4356484" cy="3312368"/>
              <a:chOff x="2591780" y="3609020"/>
              <a:chExt cx="4356484" cy="3312368"/>
            </a:xfrm>
          </p:grpSpPr>
          <p:sp>
            <p:nvSpPr>
              <p:cNvPr id="124" name="Прямоугольная выноска 123"/>
              <p:cNvSpPr/>
              <p:nvPr/>
            </p:nvSpPr>
            <p:spPr>
              <a:xfrm>
                <a:off x="2591780" y="3609020"/>
                <a:ext cx="4356484" cy="3312368"/>
              </a:xfrm>
              <a:prstGeom prst="wedgeRectCallout">
                <a:avLst>
                  <a:gd name="adj1" fmla="val -84972"/>
                  <a:gd name="adj2" fmla="val 41454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Умножение 124"/>
              <p:cNvSpPr/>
              <p:nvPr/>
            </p:nvSpPr>
            <p:spPr>
              <a:xfrm>
                <a:off x="6480212" y="3645024"/>
                <a:ext cx="396044" cy="396044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3" name="Прямоугольник 122"/>
            <p:cNvSpPr/>
            <p:nvPr/>
          </p:nvSpPr>
          <p:spPr>
            <a:xfrm>
              <a:off x="2651913" y="3645019"/>
              <a:ext cx="4692395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Каждое поле в бланках              заполняется, начиная с первой позиции (в том числе и поля для занесения фамилии, имени и отчества участника ЕГЭ) .</a:t>
              </a:r>
              <a:endParaRPr lang="ru-RU" sz="2200" dirty="0" smtClean="0">
                <a:cs typeface="Times New Roman" pitchFamily="18" charset="0"/>
              </a:endParaRPr>
            </a:p>
            <a:p>
              <a:pPr eaLnBrk="0" hangingPunct="0"/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Если участник ЕГЭ не имеет</a:t>
              </a:r>
            </a:p>
            <a:p>
              <a:pPr eaLnBrk="0" hangingPunct="0"/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информации для заполнения поля, </a:t>
              </a:r>
            </a:p>
            <a:p>
              <a:pPr eaLnBrk="0" hangingPunct="0"/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он должен оставить его пустым </a:t>
              </a:r>
            </a:p>
            <a:p>
              <a:pPr eaLnBrk="0" hangingPunct="0"/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(не делать прочерков)</a:t>
              </a:r>
              <a:endParaRPr lang="ru-RU" sz="2200" dirty="0" smtClean="0">
                <a:cs typeface="Times New Roman" pitchFamily="18" charset="0"/>
              </a:endParaRPr>
            </a:p>
            <a:p>
              <a:endParaRPr lang="ru-RU" sz="2200" dirty="0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1475656" y="3897052"/>
            <a:ext cx="7416824" cy="3139321"/>
            <a:chOff x="2375756" y="6086323"/>
            <a:chExt cx="7416824" cy="3139321"/>
          </a:xfrm>
        </p:grpSpPr>
        <p:grpSp>
          <p:nvGrpSpPr>
            <p:cNvPr id="127" name="Группа 43"/>
            <p:cNvGrpSpPr/>
            <p:nvPr/>
          </p:nvGrpSpPr>
          <p:grpSpPr>
            <a:xfrm>
              <a:off x="2375756" y="6093296"/>
              <a:ext cx="7380820" cy="2772308"/>
              <a:chOff x="2375756" y="6093296"/>
              <a:chExt cx="7380820" cy="2772308"/>
            </a:xfrm>
          </p:grpSpPr>
          <p:sp>
            <p:nvSpPr>
              <p:cNvPr id="129" name="Прямоугольная выноска 128"/>
              <p:cNvSpPr/>
              <p:nvPr/>
            </p:nvSpPr>
            <p:spPr>
              <a:xfrm>
                <a:off x="2375756" y="6093296"/>
                <a:ext cx="7380820" cy="2772308"/>
              </a:xfrm>
              <a:prstGeom prst="wedgeRectCallout">
                <a:avLst>
                  <a:gd name="adj1" fmla="val -15017"/>
                  <a:gd name="adj2" fmla="val -64835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Умножение 129"/>
              <p:cNvSpPr/>
              <p:nvPr/>
            </p:nvSpPr>
            <p:spPr>
              <a:xfrm>
                <a:off x="9288524" y="6129300"/>
                <a:ext cx="396044" cy="396044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8" name="Прямоугольник 127"/>
            <p:cNvSpPr/>
            <p:nvPr/>
          </p:nvSpPr>
          <p:spPr>
            <a:xfrm>
              <a:off x="2411760" y="6086323"/>
              <a:ext cx="7380820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cs typeface="Times New Roman" pitchFamily="18" charset="0"/>
                </a:rPr>
                <a:t>Линия метки («крестик») в полях не должна быть </a:t>
              </a:r>
            </a:p>
            <a:p>
              <a:r>
                <a:rPr lang="ru-RU" sz="2200" dirty="0" smtClean="0">
                  <a:cs typeface="Times New Roman" pitchFamily="18" charset="0"/>
                </a:rPr>
                <a:t>слишком толстой. Если ручка оставляет слишком толстую линию, то вместо крестика в поле нужно провести только одну диагональ квадрата (любую).</a:t>
              </a:r>
            </a:p>
            <a:p>
              <a:r>
                <a:rPr lang="ru-RU" sz="2200" dirty="0" smtClean="0">
                  <a:cs typeface="Times New Roman" pitchFamily="18" charset="0"/>
                </a:rPr>
                <a:t>В случае использования участником ЕГЭ, вопреки настоящим правилам, шариковой ручки, контур каждого символа при заполнении необходимо аккуратно обводить 2-3 раза, чтобы исключить «проблески» по линии символов</a:t>
              </a:r>
              <a:endParaRPr lang="ru-RU" sz="2200" dirty="0" smtClean="0"/>
            </a:p>
            <a:p>
              <a:endParaRPr lang="ru-RU" sz="2200" dirty="0" smtClean="0">
                <a:cs typeface="Times New Roman" pitchFamily="18" charset="0"/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2375756" y="1124744"/>
            <a:ext cx="6624736" cy="3513879"/>
            <a:chOff x="3059832" y="3609020"/>
            <a:chExt cx="6624736" cy="3513879"/>
          </a:xfrm>
        </p:grpSpPr>
        <p:grpSp>
          <p:nvGrpSpPr>
            <p:cNvPr id="132" name="Группа 43"/>
            <p:cNvGrpSpPr/>
            <p:nvPr/>
          </p:nvGrpSpPr>
          <p:grpSpPr>
            <a:xfrm>
              <a:off x="3059832" y="3609020"/>
              <a:ext cx="6624736" cy="2916324"/>
              <a:chOff x="3059832" y="3609020"/>
              <a:chExt cx="6624736" cy="2916324"/>
            </a:xfrm>
          </p:grpSpPr>
          <p:sp>
            <p:nvSpPr>
              <p:cNvPr id="134" name="Прямоугольная выноска 133"/>
              <p:cNvSpPr/>
              <p:nvPr/>
            </p:nvSpPr>
            <p:spPr>
              <a:xfrm>
                <a:off x="3059832" y="3609020"/>
                <a:ext cx="6624736" cy="2916324"/>
              </a:xfrm>
              <a:prstGeom prst="wedgeRectCallout">
                <a:avLst>
                  <a:gd name="adj1" fmla="val -17972"/>
                  <a:gd name="adj2" fmla="val 80165"/>
                </a:avLst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Умножение 134"/>
              <p:cNvSpPr/>
              <p:nvPr/>
            </p:nvSpPr>
            <p:spPr>
              <a:xfrm>
                <a:off x="9252520" y="3645024"/>
                <a:ext cx="396044" cy="396044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3" name="Прямоугольник 132"/>
            <p:cNvSpPr/>
            <p:nvPr/>
          </p:nvSpPr>
          <p:spPr>
            <a:xfrm>
              <a:off x="3167844" y="3645024"/>
              <a:ext cx="6480719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Изображать каждую цифру и букву во всех заполняемых полях бланков необходимо, тщательно копируя образец ее написания из строки с </a:t>
              </a:r>
              <a:r>
                <a:rPr lang="ru-RU" sz="2200" dirty="0" smtClean="0">
                  <a:cs typeface="Times New Roman" pitchFamily="18" charset="0"/>
                </a:rPr>
                <a:t>образцами написания символов, расположенной в</a:t>
              </a:r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 верхней части бланка регистрации и бланка № 1.</a:t>
              </a:r>
            </a:p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Небрежное написание символов может привести к тому, что при автоматизированной обработке символ может быть распознан </a:t>
              </a:r>
              <a:r>
                <a:rPr lang="ru-RU" sz="2200" b="1" dirty="0" smtClean="0">
                  <a:solidFill>
                    <a:srgbClr val="C00000"/>
                  </a:solidFill>
                  <a:cs typeface="Times New Roman" pitchFamily="18" charset="0"/>
                </a:rPr>
                <a:t>неправильно!</a:t>
              </a:r>
              <a:endParaRPr lang="ru-RU" sz="2200" b="1" dirty="0" smtClean="0">
                <a:solidFill>
                  <a:srgbClr val="000000"/>
                </a:solidFill>
                <a:cs typeface="Times New Roman" pitchFamily="18" charset="0"/>
              </a:endParaRPr>
            </a:p>
            <a:p>
              <a:endParaRPr lang="ru-RU" sz="2200" dirty="0" smtClean="0"/>
            </a:p>
            <a:p>
              <a:endParaRPr lang="ru-RU" sz="2200" dirty="0" smtClean="0">
                <a:cs typeface="Times New Roman" pitchFamily="18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2375756" y="3299497"/>
            <a:ext cx="6372708" cy="2159662"/>
            <a:chOff x="3311860" y="3609020"/>
            <a:chExt cx="6372708" cy="2159662"/>
          </a:xfrm>
        </p:grpSpPr>
        <p:grpSp>
          <p:nvGrpSpPr>
            <p:cNvPr id="137" name="Группа 43"/>
            <p:cNvGrpSpPr/>
            <p:nvPr/>
          </p:nvGrpSpPr>
          <p:grpSpPr>
            <a:xfrm>
              <a:off x="3311860" y="3609020"/>
              <a:ext cx="6372708" cy="1569663"/>
              <a:chOff x="3311860" y="3609020"/>
              <a:chExt cx="6372708" cy="1569663"/>
            </a:xfrm>
          </p:grpSpPr>
          <p:sp>
            <p:nvSpPr>
              <p:cNvPr id="139" name="Прямоугольная выноска 138"/>
              <p:cNvSpPr/>
              <p:nvPr/>
            </p:nvSpPr>
            <p:spPr>
              <a:xfrm>
                <a:off x="3311860" y="3609020"/>
                <a:ext cx="6372708" cy="1569663"/>
              </a:xfrm>
              <a:prstGeom prst="wedgeRectCallout">
                <a:avLst>
                  <a:gd name="adj1" fmla="val 10083"/>
                  <a:gd name="adj2" fmla="val -102424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Умножение 139"/>
              <p:cNvSpPr/>
              <p:nvPr/>
            </p:nvSpPr>
            <p:spPr>
              <a:xfrm>
                <a:off x="9238872" y="3645024"/>
                <a:ext cx="396044" cy="396044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3455876" y="3645024"/>
              <a:ext cx="619268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b="1" dirty="0" smtClean="0">
                  <a:solidFill>
                    <a:srgbClr val="FF0000"/>
                  </a:solidFill>
                  <a:cs typeface="Times New Roman" pitchFamily="18" charset="0"/>
                </a:rPr>
                <a:t>Категорически запрещается </a:t>
              </a:r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использовать для заполнения бланков цветные ручки вместо черной,  карандаш (даже для черновых записей на бланках)!</a:t>
              </a:r>
            </a:p>
            <a:p>
              <a:endParaRPr lang="ru-RU" sz="2200" dirty="0" smtClean="0"/>
            </a:p>
            <a:p>
              <a:endParaRPr lang="ru-RU" sz="2200" dirty="0" smtClean="0">
                <a:cs typeface="Times New Roman" pitchFamily="18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807804" y="4257093"/>
            <a:ext cx="6120680" cy="1882662"/>
            <a:chOff x="3563888" y="3609021"/>
            <a:chExt cx="6120680" cy="1882662"/>
          </a:xfrm>
        </p:grpSpPr>
        <p:grpSp>
          <p:nvGrpSpPr>
            <p:cNvPr id="144" name="Группа 43"/>
            <p:cNvGrpSpPr/>
            <p:nvPr/>
          </p:nvGrpSpPr>
          <p:grpSpPr>
            <a:xfrm>
              <a:off x="3563888" y="3609021"/>
              <a:ext cx="6120680" cy="1260140"/>
              <a:chOff x="3563888" y="3609021"/>
              <a:chExt cx="6120680" cy="1260140"/>
            </a:xfrm>
          </p:grpSpPr>
          <p:sp>
            <p:nvSpPr>
              <p:cNvPr id="146" name="Прямоугольная выноска 145"/>
              <p:cNvSpPr/>
              <p:nvPr/>
            </p:nvSpPr>
            <p:spPr>
              <a:xfrm>
                <a:off x="3563888" y="3609021"/>
                <a:ext cx="6120680" cy="1260140"/>
              </a:xfrm>
              <a:prstGeom prst="wedgeRectCallout">
                <a:avLst>
                  <a:gd name="adj1" fmla="val 30374"/>
                  <a:gd name="adj2" fmla="val -95926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Умножение 146"/>
              <p:cNvSpPr/>
              <p:nvPr/>
            </p:nvSpPr>
            <p:spPr>
              <a:xfrm>
                <a:off x="9238872" y="3645024"/>
                <a:ext cx="396044" cy="396044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5" name="Прямоугольник 144"/>
            <p:cNvSpPr/>
            <p:nvPr/>
          </p:nvSpPr>
          <p:spPr>
            <a:xfrm>
              <a:off x="3707904" y="3645024"/>
              <a:ext cx="5940659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b="1" dirty="0" smtClean="0">
                  <a:solidFill>
                    <a:srgbClr val="FF0000"/>
                  </a:solidFill>
                  <a:cs typeface="Times New Roman" pitchFamily="18" charset="0"/>
                </a:rPr>
                <a:t>Категорически запрещается </a:t>
              </a:r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использовать средства для исправления внесенной в бланки информации («замазку» и др.)</a:t>
              </a:r>
            </a:p>
            <a:p>
              <a:endParaRPr lang="ru-RU" sz="2200" dirty="0" smtClean="0"/>
            </a:p>
            <a:p>
              <a:endParaRPr lang="ru-RU" sz="2200" dirty="0" smtClean="0">
                <a:cs typeface="Times New Roman" pitchFamily="18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2375756" y="1052736"/>
            <a:ext cx="6588732" cy="2498216"/>
            <a:chOff x="3923928" y="3609021"/>
            <a:chExt cx="6588732" cy="2498216"/>
          </a:xfrm>
        </p:grpSpPr>
        <p:grpSp>
          <p:nvGrpSpPr>
            <p:cNvPr id="149" name="Группа 43"/>
            <p:cNvGrpSpPr/>
            <p:nvPr/>
          </p:nvGrpSpPr>
          <p:grpSpPr>
            <a:xfrm>
              <a:off x="3923928" y="3609021"/>
              <a:ext cx="6552728" cy="1908212"/>
              <a:chOff x="3923928" y="3609021"/>
              <a:chExt cx="6552728" cy="1908212"/>
            </a:xfrm>
          </p:grpSpPr>
          <p:sp>
            <p:nvSpPr>
              <p:cNvPr id="151" name="Прямоугольная выноска 150"/>
              <p:cNvSpPr/>
              <p:nvPr/>
            </p:nvSpPr>
            <p:spPr>
              <a:xfrm>
                <a:off x="3923928" y="3609021"/>
                <a:ext cx="6552728" cy="1908212"/>
              </a:xfrm>
              <a:prstGeom prst="wedgeRectCallout">
                <a:avLst>
                  <a:gd name="adj1" fmla="val 10588"/>
                  <a:gd name="adj2" fmla="val 90744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Умножение 151"/>
              <p:cNvSpPr/>
              <p:nvPr/>
            </p:nvSpPr>
            <p:spPr>
              <a:xfrm>
                <a:off x="10044608" y="3645025"/>
                <a:ext cx="396044" cy="396044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0" name="Прямоугольник 149"/>
            <p:cNvSpPr/>
            <p:nvPr/>
          </p:nvSpPr>
          <p:spPr>
            <a:xfrm>
              <a:off x="4103948" y="3645024"/>
              <a:ext cx="6408712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b="1" dirty="0" smtClean="0">
                  <a:solidFill>
                    <a:srgbClr val="FF0000"/>
                  </a:solidFill>
                  <a:cs typeface="Times New Roman" pitchFamily="18" charset="0"/>
                </a:rPr>
                <a:t>Категорически запрещается </a:t>
              </a:r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делать в полях  бланков, вне полей бланков или в полях, заполненных типографским способом, какие-либо записи и пометки, не относящиеся к содержанию полей бланков</a:t>
              </a:r>
            </a:p>
            <a:p>
              <a:endParaRPr lang="ru-RU" sz="2200" dirty="0" smtClean="0"/>
            </a:p>
            <a:p>
              <a:endParaRPr lang="ru-RU" sz="2200" dirty="0" smtClean="0">
                <a:cs typeface="Times New Roman" pitchFamily="18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2879812" y="2493475"/>
            <a:ext cx="5877036" cy="2159661"/>
            <a:chOff x="4635624" y="3609021"/>
            <a:chExt cx="5877036" cy="2159661"/>
          </a:xfrm>
        </p:grpSpPr>
        <p:grpSp>
          <p:nvGrpSpPr>
            <p:cNvPr id="154" name="Группа 43"/>
            <p:cNvGrpSpPr/>
            <p:nvPr/>
          </p:nvGrpSpPr>
          <p:grpSpPr>
            <a:xfrm>
              <a:off x="4635624" y="3609021"/>
              <a:ext cx="5841032" cy="1584176"/>
              <a:chOff x="4635624" y="3609021"/>
              <a:chExt cx="5841032" cy="1584176"/>
            </a:xfrm>
          </p:grpSpPr>
          <p:sp>
            <p:nvSpPr>
              <p:cNvPr id="156" name="Прямоугольная выноска 155"/>
              <p:cNvSpPr/>
              <p:nvPr/>
            </p:nvSpPr>
            <p:spPr>
              <a:xfrm>
                <a:off x="4635624" y="3609021"/>
                <a:ext cx="5841032" cy="1584176"/>
              </a:xfrm>
              <a:prstGeom prst="wedgeRectCallout">
                <a:avLst>
                  <a:gd name="adj1" fmla="val 34888"/>
                  <a:gd name="adj2" fmla="val 90744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Умножение 156"/>
              <p:cNvSpPr/>
              <p:nvPr/>
            </p:nvSpPr>
            <p:spPr>
              <a:xfrm>
                <a:off x="10044608" y="3645025"/>
                <a:ext cx="396044" cy="396044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5" name="Прямоугольник 154"/>
            <p:cNvSpPr/>
            <p:nvPr/>
          </p:nvSpPr>
          <p:spPr>
            <a:xfrm>
              <a:off x="4779640" y="3645024"/>
              <a:ext cx="573302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На бланках ответов № 1 и № 2, а также на дополнительном бланке ответов № 2 </a:t>
              </a:r>
            </a:p>
            <a:p>
              <a:pPr eaLnBrk="0" hangingPunct="0"/>
              <a:r>
                <a:rPr lang="ru-RU" sz="2200" b="1" dirty="0" smtClean="0">
                  <a:solidFill>
                    <a:srgbClr val="FF0000"/>
                  </a:solidFill>
                  <a:cs typeface="Times New Roman" pitchFamily="18" charset="0"/>
                </a:rPr>
                <a:t>не должно быть </a:t>
              </a:r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пометок, содержащих </a:t>
              </a:r>
            </a:p>
            <a:p>
              <a:pPr eaLnBrk="0" hangingPunct="0"/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информацию о личности участника ЕГЭ</a:t>
              </a:r>
            </a:p>
            <a:p>
              <a:endParaRPr lang="ru-RU" sz="2200" dirty="0" smtClean="0"/>
            </a:p>
            <a:p>
              <a:endParaRPr lang="ru-RU" sz="2200" dirty="0" smtClean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анк ре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5" y="1852705"/>
            <a:ext cx="1011407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бланк рег.png"/>
          <p:cNvPicPr>
            <a:picLocks noChangeAspect="1"/>
          </p:cNvPicPr>
          <p:nvPr/>
        </p:nvPicPr>
        <p:blipFill>
          <a:blip r:embed="rId3" cstate="print">
            <a:lum bright="-8000" contrast="21000"/>
          </a:blip>
          <a:stretch>
            <a:fillRect/>
          </a:stretch>
        </p:blipFill>
        <p:spPr>
          <a:xfrm>
            <a:off x="3167844" y="980728"/>
            <a:ext cx="3901876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ая выноска 27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регистрации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hlinkClick r:id="rId4" action="ppaction://hlinksldjump"/>
          </p:cNvPr>
          <p:cNvSpPr/>
          <p:nvPr/>
        </p:nvSpPr>
        <p:spPr>
          <a:xfrm>
            <a:off x="8604956" y="1016732"/>
            <a:ext cx="431540" cy="14761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Х  </a:t>
            </a:r>
            <a:endParaRPr lang="ru-RU" b="1" dirty="0"/>
          </a:p>
        </p:txBody>
      </p:sp>
      <p:sp>
        <p:nvSpPr>
          <p:cNvPr id="33" name="Прямоугольник 32">
            <a:hlinkClick r:id="rId5" action="ppaction://hlinksldjump"/>
          </p:cNvPr>
          <p:cNvSpPr/>
          <p:nvPr/>
        </p:nvSpPr>
        <p:spPr>
          <a:xfrm>
            <a:off x="8604956" y="2708920"/>
            <a:ext cx="431540" cy="29523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Д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А  </a:t>
            </a:r>
            <a:endParaRPr lang="ru-RU" b="1" dirty="0"/>
          </a:p>
        </p:txBody>
      </p:sp>
      <p:sp>
        <p:nvSpPr>
          <p:cNvPr id="34" name="Прямоугольник 33">
            <a:hlinkClick r:id="rId6" action="ppaction://hlinksldjump"/>
          </p:cNvPr>
          <p:cNvSpPr/>
          <p:nvPr/>
        </p:nvSpPr>
        <p:spPr>
          <a:xfrm>
            <a:off x="8604956" y="5805264"/>
            <a:ext cx="431540" cy="9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З </a:t>
            </a:r>
            <a:endParaRPr lang="ru-RU" b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128284" y="2492896"/>
            <a:ext cx="1512168" cy="108012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164288" y="5733256"/>
            <a:ext cx="1404156" cy="7200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5521460" y="3586372"/>
            <a:ext cx="565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         К л и к </a:t>
            </a:r>
            <a:r>
              <a:rPr lang="ru-RU" i="1" dirty="0" err="1" smtClean="0">
                <a:solidFill>
                  <a:srgbClr val="0070C0"/>
                </a:solidFill>
              </a:rPr>
              <a:t>н</a:t>
            </a:r>
            <a:r>
              <a:rPr lang="ru-RU" i="1" dirty="0" smtClean="0">
                <a:solidFill>
                  <a:srgbClr val="0070C0"/>
                </a:solidFill>
              </a:rPr>
              <a:t> и т е       </a:t>
            </a:r>
            <a:r>
              <a:rPr lang="ru-RU" i="1" dirty="0" err="1" smtClean="0">
                <a:solidFill>
                  <a:srgbClr val="0070C0"/>
                </a:solidFill>
              </a:rPr>
              <a:t>п</a:t>
            </a:r>
            <a:r>
              <a:rPr lang="ru-RU" i="1" dirty="0" smtClean="0">
                <a:solidFill>
                  <a:srgbClr val="0070C0"/>
                </a:solidFill>
              </a:rPr>
              <a:t> о      л </a:t>
            </a:r>
            <a:r>
              <a:rPr lang="ru-RU" i="1" dirty="0" err="1" smtClean="0">
                <a:solidFill>
                  <a:srgbClr val="0070C0"/>
                </a:solidFill>
              </a:rPr>
              <a:t>ю</a:t>
            </a:r>
            <a:r>
              <a:rPr lang="ru-RU" i="1" dirty="0" smtClean="0">
                <a:solidFill>
                  <a:srgbClr val="0070C0"/>
                </a:solidFill>
              </a:rPr>
              <a:t> б о </a:t>
            </a:r>
            <a:r>
              <a:rPr lang="ru-RU" i="1" dirty="0" err="1" smtClean="0">
                <a:solidFill>
                  <a:srgbClr val="0070C0"/>
                </a:solidFill>
              </a:rPr>
              <a:t>й</a:t>
            </a:r>
            <a:r>
              <a:rPr lang="ru-RU" i="1" dirty="0" smtClean="0">
                <a:solidFill>
                  <a:srgbClr val="0070C0"/>
                </a:solidFill>
              </a:rPr>
              <a:t>        к </a:t>
            </a:r>
            <a:r>
              <a:rPr lang="ru-RU" i="1" dirty="0" err="1" smtClean="0">
                <a:solidFill>
                  <a:srgbClr val="0070C0"/>
                </a:solidFill>
              </a:rPr>
              <a:t>н</a:t>
            </a:r>
            <a:r>
              <a:rPr lang="ru-RU" i="1" dirty="0" smtClean="0">
                <a:solidFill>
                  <a:srgbClr val="0070C0"/>
                </a:solidFill>
              </a:rPr>
              <a:t> о </a:t>
            </a:r>
            <a:r>
              <a:rPr lang="ru-RU" i="1" dirty="0" err="1" smtClean="0">
                <a:solidFill>
                  <a:srgbClr val="0070C0"/>
                </a:solidFill>
              </a:rPr>
              <a:t>п</a:t>
            </a:r>
            <a:r>
              <a:rPr lang="ru-RU" i="1" dirty="0" smtClean="0">
                <a:solidFill>
                  <a:srgbClr val="0070C0"/>
                </a:solidFill>
              </a:rPr>
              <a:t> к е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анк ре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5" y="1852705"/>
            <a:ext cx="1011407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ая выноска 27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регистрации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8604956" y="2708920"/>
            <a:ext cx="431540" cy="2952328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Д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А  </a:t>
            </a:r>
            <a:endParaRPr lang="ru-RU" b="1" dirty="0"/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8604956" y="5805264"/>
            <a:ext cx="431540" cy="9001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З 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604956" y="1016732"/>
            <a:ext cx="431540" cy="14761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Х  </a:t>
            </a:r>
            <a:endParaRPr lang="ru-RU" b="1" dirty="0"/>
          </a:p>
        </p:txBody>
      </p:sp>
      <p:pic>
        <p:nvPicPr>
          <p:cNvPr id="17" name="Рисунок 16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5" cstate="print">
            <a:lum bright="-9000" contrast="45000"/>
          </a:blip>
          <a:srcRect/>
          <a:stretch>
            <a:fillRect/>
          </a:stretch>
        </p:blipFill>
        <p:spPr bwMode="auto">
          <a:xfrm>
            <a:off x="1433299" y="1001730"/>
            <a:ext cx="6955125" cy="246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триг штрих"/>
          <p:cNvSpPr txBox="1"/>
          <p:nvPr/>
        </p:nvSpPr>
        <p:spPr>
          <a:xfrm>
            <a:off x="1547664" y="3753036"/>
            <a:ext cx="1692188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err="1" smtClean="0">
                <a:solidFill>
                  <a:schemeClr val="bg1"/>
                </a:solidFill>
              </a:rPr>
              <a:t>штрих-коды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0" name="триг образцы"/>
          <p:cNvSpPr txBox="1"/>
          <p:nvPr/>
        </p:nvSpPr>
        <p:spPr>
          <a:xfrm>
            <a:off x="1547664" y="4373088"/>
            <a:ext cx="360040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образцы написания символов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1" name="триг поля не заполнять"/>
          <p:cNvSpPr txBox="1"/>
          <p:nvPr/>
        </p:nvSpPr>
        <p:spPr>
          <a:xfrm>
            <a:off x="1547664" y="4993140"/>
            <a:ext cx="4968552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поля, не заполняющиеся участниками ЕГЭ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2" name="триг поля запол"/>
          <p:cNvSpPr txBox="1"/>
          <p:nvPr/>
        </p:nvSpPr>
        <p:spPr>
          <a:xfrm>
            <a:off x="1547664" y="5613192"/>
            <a:ext cx="4536504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поля для заполнения участниками ЕГЭ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3" name="триг правила"/>
          <p:cNvSpPr txBox="1"/>
          <p:nvPr/>
        </p:nvSpPr>
        <p:spPr>
          <a:xfrm>
            <a:off x="1547664" y="6233246"/>
            <a:ext cx="266429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u="sng" dirty="0" smtClean="0">
                <a:solidFill>
                  <a:schemeClr val="bg1"/>
                </a:solidFill>
              </a:rPr>
              <a:t>правила заполнения </a:t>
            </a:r>
            <a:endParaRPr lang="ru-RU" sz="2000" u="sng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24128" y="1196752"/>
            <a:ext cx="2160240" cy="5400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79712" y="1052736"/>
            <a:ext cx="531676" cy="180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87724" y="3021081"/>
            <a:ext cx="5796644" cy="252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00185" y="2504771"/>
            <a:ext cx="3132348" cy="3240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63788" y="1988840"/>
            <a:ext cx="550861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51913" y="2492896"/>
            <a:ext cx="2304256" cy="3240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6828377" y="1923219"/>
            <a:ext cx="1728192" cy="400110"/>
            <a:chOff x="6955439" y="4541986"/>
            <a:chExt cx="1728192" cy="400110"/>
          </a:xfrm>
        </p:grpSpPr>
        <p:sp>
          <p:nvSpPr>
            <p:cNvPr id="35" name="TextBox 34"/>
            <p:cNvSpPr txBox="1"/>
            <p:nvPr/>
          </p:nvSpPr>
          <p:spPr>
            <a:xfrm>
              <a:off x="6955439" y="454198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 0 7  0 6     5</a:t>
              </a:r>
              <a:endParaRPr lang="ru-RU" sz="2000" b="1" dirty="0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8011430" y="4666552"/>
              <a:ext cx="0" cy="1582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2627784" y="2476955"/>
            <a:ext cx="504056" cy="400110"/>
            <a:chOff x="7147334" y="4640444"/>
            <a:chExt cx="504056" cy="400110"/>
          </a:xfrm>
        </p:grpSpPr>
        <p:sp>
          <p:nvSpPr>
            <p:cNvPr id="38" name="TextBox 37"/>
            <p:cNvSpPr txBox="1"/>
            <p:nvPr/>
          </p:nvSpPr>
          <p:spPr>
            <a:xfrm>
              <a:off x="7147334" y="464044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0      </a:t>
              </a:r>
              <a:endParaRPr lang="ru-RU" sz="2000" b="1" dirty="0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7471370" y="4740268"/>
              <a:ext cx="0" cy="1736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3179719" y="2452826"/>
            <a:ext cx="234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cs typeface="Aharoni" pitchFamily="2" charset="-79"/>
              </a:rPr>
              <a:t>р</a:t>
            </a:r>
            <a:r>
              <a:rPr lang="ru-RU" sz="2000" b="1" dirty="0" smtClean="0">
                <a:cs typeface="Aharoni" pitchFamily="2" charset="-79"/>
              </a:rPr>
              <a:t> у с  </a:t>
            </a:r>
            <a:r>
              <a:rPr lang="ru-RU" sz="2000" b="1" dirty="0" err="1" smtClean="0">
                <a:cs typeface="Aharoni" pitchFamily="2" charset="-79"/>
              </a:rPr>
              <a:t>с</a:t>
            </a:r>
            <a:r>
              <a:rPr lang="ru-RU" sz="2000" b="1" dirty="0" smtClean="0">
                <a:cs typeface="Aharoni" pitchFamily="2" charset="-79"/>
              </a:rPr>
              <a:t> к и </a:t>
            </a:r>
            <a:r>
              <a:rPr lang="ru-RU" sz="2000" b="1" dirty="0" err="1" smtClean="0">
                <a:cs typeface="Aharoni" pitchFamily="2" charset="-79"/>
              </a:rPr>
              <a:t>й</a:t>
            </a:r>
            <a:r>
              <a:rPr lang="ru-RU" sz="2000" b="1" dirty="0" smtClean="0">
                <a:cs typeface="Aharoni" pitchFamily="2" charset="-79"/>
              </a:rPr>
              <a:t> я </a:t>
            </a:r>
            <a:r>
              <a:rPr lang="ru-RU" sz="2000" b="1" dirty="0" err="1" smtClean="0">
                <a:cs typeface="Aharoni" pitchFamily="2" charset="-79"/>
              </a:rPr>
              <a:t>з</a:t>
            </a:r>
            <a:endParaRPr lang="ru-RU" sz="2000" b="1" dirty="0">
              <a:cs typeface="Aharoni" pitchFamily="2" charset="-79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051720" y="2888940"/>
            <a:ext cx="6336704" cy="2815857"/>
            <a:chOff x="2051720" y="3925511"/>
            <a:chExt cx="6336704" cy="281585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051720" y="3933056"/>
              <a:ext cx="6336704" cy="2808312"/>
              <a:chOff x="2051720" y="3933056"/>
              <a:chExt cx="6336704" cy="2808312"/>
            </a:xfrm>
          </p:grpSpPr>
          <p:sp>
            <p:nvSpPr>
              <p:cNvPr id="42" name="Прямоугольная выноска 41"/>
              <p:cNvSpPr/>
              <p:nvPr/>
            </p:nvSpPr>
            <p:spPr>
              <a:xfrm>
                <a:off x="2051720" y="3933056"/>
                <a:ext cx="6336704" cy="2808312"/>
              </a:xfrm>
              <a:prstGeom prst="wedgeRectCallout">
                <a:avLst>
                  <a:gd name="adj1" fmla="val -33282"/>
                  <a:gd name="adj2" fmla="val 72977"/>
                </a:avLst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  <a:effectLst>
                <a:outerShdw blurRad="139700" dist="381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Умножение 42"/>
              <p:cNvSpPr/>
              <p:nvPr/>
            </p:nvSpPr>
            <p:spPr>
              <a:xfrm>
                <a:off x="7884368" y="3969060"/>
                <a:ext cx="396044" cy="396044"/>
              </a:xfrm>
              <a:prstGeom prst="mathMultiply">
                <a:avLst/>
              </a:prstGeom>
              <a:solidFill>
                <a:srgbClr val="FF0000"/>
              </a:solidFill>
              <a:ln w="12700">
                <a:solidFill>
                  <a:srgbClr val="385692"/>
                </a:solidFill>
              </a:ln>
              <a:effectLst>
                <a:outerShdw blurRad="114300" dist="38100" dir="2700000" sx="105000" sy="10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2159732" y="3925511"/>
              <a:ext cx="6084676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Каждое поле в бланках заполняется, начиная с            первой позиции. Если участник ЕГЭ  не имеет информации для заполнения поля, он должен оставить его пустым (не делать прочерков).</a:t>
              </a:r>
            </a:p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Информацию о заполнении полей «Код региона», «Код пункта проведения ЕГЭ», «Номер аудитории» участник ЕГЭ получает от организатора в аудитории</a:t>
              </a:r>
              <a:endParaRPr lang="ru-RU" sz="220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499992" y="1943544"/>
            <a:ext cx="355826" cy="369332"/>
            <a:chOff x="4499992" y="1943544"/>
            <a:chExt cx="355826" cy="369332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4499992" y="2060848"/>
              <a:ext cx="0" cy="1582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684226" y="2060848"/>
              <a:ext cx="0" cy="1582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747806" y="1943544"/>
              <a:ext cx="108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А</a:t>
              </a:r>
              <a:endParaRPr lang="ru-RU" b="1" dirty="0"/>
            </a:p>
          </p:txBody>
        </p: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анк ре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5" y="1852705"/>
            <a:ext cx="1011407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ая выноска 27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регистрации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04956" y="2708920"/>
            <a:ext cx="431540" cy="29523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Д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А  </a:t>
            </a:r>
            <a:endParaRPr lang="ru-RU" b="1" dirty="0"/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8604956" y="5805264"/>
            <a:ext cx="431540" cy="9001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З </a:t>
            </a:r>
            <a:endParaRPr lang="ru-RU" b="1" dirty="0"/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8604956" y="1016732"/>
            <a:ext cx="431540" cy="1476164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Х  </a:t>
            </a:r>
            <a:endParaRPr lang="ru-RU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439652" y="1010170"/>
            <a:ext cx="6984777" cy="5623186"/>
            <a:chOff x="1439652" y="1010170"/>
            <a:chExt cx="6984777" cy="5623186"/>
          </a:xfrm>
        </p:grpSpPr>
        <p:pic>
          <p:nvPicPr>
            <p:cNvPr id="11" name="Рисунок 3" descr="Бланки ЕГЭ 2009 проект5_штрихкоды_Р-2"/>
            <p:cNvPicPr>
              <a:picLocks noChangeAspect="1" noChangeArrowheads="1"/>
            </p:cNvPicPr>
            <p:nvPr/>
          </p:nvPicPr>
          <p:blipFill>
            <a:blip r:embed="rId5" cstate="print">
              <a:lum bright="-14000" contrast="46000"/>
            </a:blip>
            <a:srcRect/>
            <a:stretch>
              <a:fillRect/>
            </a:stretch>
          </p:blipFill>
          <p:spPr bwMode="auto">
            <a:xfrm>
              <a:off x="1439653" y="1010170"/>
              <a:ext cx="6984776" cy="19507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Рисунок 11" descr="C:\DOCUME~1\Svetlana\LOCALS~1\Temp\Rar$DR03.954\Бланки ЕГЭ 2009 проект9_штрихкоды_Р-2.jpg"/>
            <p:cNvPicPr>
              <a:picLocks noChangeAspect="1" noChangeArrowheads="1"/>
            </p:cNvPicPr>
            <p:nvPr/>
          </p:nvPicPr>
          <p:blipFill>
            <a:blip r:embed="rId6" cstate="print">
              <a:lum bright="-14000" contrast="46000"/>
            </a:blip>
            <a:srcRect/>
            <a:stretch>
              <a:fillRect/>
            </a:stretch>
          </p:blipFill>
          <p:spPr bwMode="auto">
            <a:xfrm>
              <a:off x="1439652" y="2960948"/>
              <a:ext cx="6984776" cy="3672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1" name="Стрелка вверх 20"/>
          <p:cNvSpPr/>
          <p:nvPr/>
        </p:nvSpPr>
        <p:spPr>
          <a:xfrm>
            <a:off x="8616323" y="2732670"/>
            <a:ext cx="395536" cy="36004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0800000">
            <a:off x="8616323" y="5288953"/>
            <a:ext cx="395536" cy="288033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7" action="ppaction://hlinksldjump" tooltip="Верхняя часть середины бланка регистрации"/>
          </p:cNvPr>
          <p:cNvSpPr/>
          <p:nvPr/>
        </p:nvSpPr>
        <p:spPr>
          <a:xfrm>
            <a:off x="8532440" y="2600908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8" action="ppaction://hlinksldjump" tooltip="Нижняя часть середины бланка регистрации"/>
          </p:cNvPr>
          <p:cNvSpPr/>
          <p:nvPr/>
        </p:nvSpPr>
        <p:spPr>
          <a:xfrm>
            <a:off x="8532440" y="5085184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анк ре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5" y="1852705"/>
            <a:ext cx="1011407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ая выноска 27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регистрации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04956" y="2708920"/>
            <a:ext cx="431540" cy="29523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Д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А  </a:t>
            </a:r>
            <a:endParaRPr lang="ru-RU" b="1" dirty="0"/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8604956" y="5805264"/>
            <a:ext cx="431540" cy="9001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З </a:t>
            </a:r>
            <a:endParaRPr lang="ru-RU" b="1" dirty="0"/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8604956" y="1016732"/>
            <a:ext cx="431540" cy="1476164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Х  </a:t>
            </a:r>
            <a:endParaRPr lang="ru-RU" b="1" dirty="0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8616323" y="5288953"/>
            <a:ext cx="395536" cy="288033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3" descr="Бланки ЕГЭ 2009 проект5_штрихкоды_Р-2"/>
          <p:cNvPicPr>
            <a:picLocks noChangeAspect="1" noChangeArrowheads="1"/>
          </p:cNvPicPr>
          <p:nvPr/>
        </p:nvPicPr>
        <p:blipFill>
          <a:blip r:embed="rId5" cstate="print">
            <a:lum bright="-14000" contrast="46000"/>
          </a:blip>
          <a:srcRect/>
          <a:stretch>
            <a:fillRect/>
          </a:stretch>
        </p:blipFill>
        <p:spPr bwMode="auto">
          <a:xfrm>
            <a:off x="1439653" y="1010170"/>
            <a:ext cx="6984776" cy="195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>
            <a:hlinkClick r:id="rId6" action="ppaction://hlinksldjump" tooltip="Нижняя часть середины бланка регистрации"/>
          </p:cNvPr>
          <p:cNvSpPr/>
          <p:nvPr/>
        </p:nvSpPr>
        <p:spPr>
          <a:xfrm>
            <a:off x="8496436" y="5085184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511660" y="4005064"/>
            <a:ext cx="6912768" cy="1980220"/>
            <a:chOff x="1583668" y="3645024"/>
            <a:chExt cx="6912768" cy="1980220"/>
          </a:xfrm>
        </p:grpSpPr>
        <p:sp>
          <p:nvSpPr>
            <p:cNvPr id="27" name="Прямоугольная выноска 26"/>
            <p:cNvSpPr/>
            <p:nvPr/>
          </p:nvSpPr>
          <p:spPr>
            <a:xfrm>
              <a:off x="1583668" y="3645024"/>
              <a:ext cx="6912768" cy="1980220"/>
            </a:xfrm>
            <a:prstGeom prst="wedgeRectCallout">
              <a:avLst>
                <a:gd name="adj1" fmla="val 14013"/>
                <a:gd name="adj2" fmla="val -115781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>
              <a:outerShdw blurRad="1397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655676" y="3732128"/>
              <a:ext cx="6768752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Поля средней части бланка регистрации заполняются участником ЕГЭ самостоятельно , кроме полей </a:t>
              </a:r>
              <a:r>
                <a:rPr lang="ru-RU" sz="2200" dirty="0" smtClean="0">
                  <a:cs typeface="Times New Roman" pitchFamily="18" charset="0"/>
                </a:rPr>
                <a:t>для служебного использования</a:t>
              </a:r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 («Резерв-2», «Резерв-3» и «Резерв-4»). </a:t>
              </a:r>
            </a:p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Данные поля участником ЕГЭ не заполняются</a:t>
              </a:r>
              <a:endParaRPr lang="ru-RU" sz="22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59639" y="1186992"/>
            <a:ext cx="234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haroni" pitchFamily="2" charset="-79"/>
              </a:rPr>
              <a:t>и в а </a:t>
            </a:r>
            <a:r>
              <a:rPr lang="ru-RU" sz="2000" b="1" dirty="0" err="1" smtClean="0">
                <a:cs typeface="Aharoni" pitchFamily="2" charset="-79"/>
              </a:rPr>
              <a:t>н</a:t>
            </a:r>
            <a:r>
              <a:rPr lang="ru-RU" sz="2000" b="1" dirty="0" smtClean="0">
                <a:cs typeface="Aharoni" pitchFamily="2" charset="-79"/>
              </a:rPr>
              <a:t> о в</a:t>
            </a:r>
            <a:endParaRPr lang="ru-RU" sz="2000" b="1" dirty="0">
              <a:cs typeface="Aharoni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59639" y="1482169"/>
            <a:ext cx="234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haroni" pitchFamily="2" charset="-79"/>
              </a:rPr>
              <a:t>и в а </a:t>
            </a:r>
            <a:r>
              <a:rPr lang="ru-RU" sz="2000" b="1" dirty="0" err="1" smtClean="0">
                <a:cs typeface="Aharoni" pitchFamily="2" charset="-79"/>
              </a:rPr>
              <a:t>н</a:t>
            </a:r>
            <a:r>
              <a:rPr lang="ru-RU" sz="2000" b="1" dirty="0" smtClean="0">
                <a:cs typeface="Aharoni" pitchFamily="2" charset="-79"/>
              </a:rPr>
              <a:t> </a:t>
            </a:r>
            <a:endParaRPr lang="ru-RU" sz="2000" b="1" dirty="0">
              <a:cs typeface="Aharoni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59639" y="1782834"/>
            <a:ext cx="234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haroni" pitchFamily="2" charset="-79"/>
              </a:rPr>
              <a:t>и в а </a:t>
            </a:r>
            <a:r>
              <a:rPr lang="ru-RU" sz="2000" b="1" dirty="0" err="1" smtClean="0">
                <a:cs typeface="Aharoni" pitchFamily="2" charset="-79"/>
              </a:rPr>
              <a:t>н</a:t>
            </a:r>
            <a:r>
              <a:rPr lang="ru-RU" sz="2000" b="1" dirty="0" smtClean="0">
                <a:cs typeface="Aharoni" pitchFamily="2" charset="-79"/>
              </a:rPr>
              <a:t> о в и ч</a:t>
            </a:r>
            <a:endParaRPr lang="ru-RU" sz="2000" b="1" dirty="0">
              <a:cs typeface="Aharoni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95836" y="2204864"/>
            <a:ext cx="234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haroni" pitchFamily="2" charset="-79"/>
              </a:rPr>
              <a:t>2 3 5 6</a:t>
            </a:r>
            <a:endParaRPr lang="ru-RU" sz="2000" b="1" dirty="0">
              <a:cs typeface="Aharoni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00092" y="2204864"/>
            <a:ext cx="234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haroni" pitchFamily="2" charset="-79"/>
              </a:rPr>
              <a:t>2 3 5 6 7 8</a:t>
            </a:r>
            <a:endParaRPr lang="ru-RU" sz="2000" b="1" dirty="0">
              <a:cs typeface="Aharoni" pitchFamily="2" charset="-79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7860239" y="2350017"/>
            <a:ext cx="14401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860239" y="2350017"/>
            <a:ext cx="14401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анк ре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5" y="1852705"/>
            <a:ext cx="1011407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ая выноска 27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регистрации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04956" y="2708920"/>
            <a:ext cx="431540" cy="29523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Д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А  </a:t>
            </a:r>
            <a:endParaRPr lang="ru-RU" b="1" dirty="0"/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8604956" y="5805264"/>
            <a:ext cx="431540" cy="9001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З </a:t>
            </a:r>
            <a:endParaRPr lang="ru-RU" b="1" dirty="0"/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8604956" y="1016732"/>
            <a:ext cx="431540" cy="1476164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Х  </a:t>
            </a:r>
            <a:endParaRPr lang="ru-RU" b="1" dirty="0"/>
          </a:p>
        </p:txBody>
      </p:sp>
      <p:sp>
        <p:nvSpPr>
          <p:cNvPr id="19" name="Стрелка вверх 18"/>
          <p:cNvSpPr/>
          <p:nvPr/>
        </p:nvSpPr>
        <p:spPr>
          <a:xfrm>
            <a:off x="8616323" y="2732670"/>
            <a:ext cx="395536" cy="36004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11" descr="C:\DOCUME~1\Svetlana\LOCALS~1\Temp\Rar$DR03.954\Бланки ЕГЭ 2009 проект9_штрихкоды_Р-2.jpg"/>
          <p:cNvPicPr>
            <a:picLocks noChangeAspect="1" noChangeArrowheads="1"/>
          </p:cNvPicPr>
          <p:nvPr/>
        </p:nvPicPr>
        <p:blipFill>
          <a:blip r:embed="rId5" cstate="print">
            <a:lum bright="-14000" contrast="46000"/>
          </a:blip>
          <a:srcRect/>
          <a:stretch>
            <a:fillRect/>
          </a:stretch>
        </p:blipFill>
        <p:spPr bwMode="auto">
          <a:xfrm>
            <a:off x="1439652" y="2960948"/>
            <a:ext cx="698477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>
            <a:hlinkClick r:id="rId6" action="ppaction://hlinksldjump" tooltip="Верхняя часть середины бланка регистрации"/>
          </p:cNvPr>
          <p:cNvSpPr/>
          <p:nvPr/>
        </p:nvSpPr>
        <p:spPr>
          <a:xfrm>
            <a:off x="8496436" y="2600908"/>
            <a:ext cx="647564" cy="6120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475656" y="1004857"/>
            <a:ext cx="6948772" cy="2123658"/>
            <a:chOff x="1583668" y="3645024"/>
            <a:chExt cx="6948772" cy="2123658"/>
          </a:xfrm>
        </p:grpSpPr>
        <p:sp>
          <p:nvSpPr>
            <p:cNvPr id="25" name="Прямоугольная выноска 24"/>
            <p:cNvSpPr/>
            <p:nvPr/>
          </p:nvSpPr>
          <p:spPr>
            <a:xfrm>
              <a:off x="1583668" y="3645024"/>
              <a:ext cx="6948772" cy="1800200"/>
            </a:xfrm>
            <a:prstGeom prst="wedgeRectCallout">
              <a:avLst>
                <a:gd name="adj1" fmla="val 29697"/>
                <a:gd name="adj2" fmla="val 233363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>
              <a:outerShdw blurRad="1397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691680" y="3645024"/>
              <a:ext cx="676875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cs typeface="Times New Roman" pitchFamily="18" charset="0"/>
                </a:rPr>
                <a:t>В средней части бланка регистрации расположена краткая инструкция по определению целостности индивидуального комплекта участника ЕГЭ и поле для подписи участника ЕГЭ. Подпись необходимо поместить строго внутри окошка</a:t>
              </a:r>
            </a:p>
            <a:p>
              <a:endParaRPr lang="ru-RU" sz="22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7" name="Полилиния 26"/>
          <p:cNvSpPr/>
          <p:nvPr/>
        </p:nvSpPr>
        <p:spPr>
          <a:xfrm>
            <a:off x="6336196" y="6057292"/>
            <a:ext cx="1260140" cy="288032"/>
          </a:xfrm>
          <a:custGeom>
            <a:avLst/>
            <a:gdLst>
              <a:gd name="connsiteX0" fmla="*/ 0 w 1446663"/>
              <a:gd name="connsiteY0" fmla="*/ 52428 h 533156"/>
              <a:gd name="connsiteX1" fmla="*/ 40943 w 1446663"/>
              <a:gd name="connsiteY1" fmla="*/ 25133 h 533156"/>
              <a:gd name="connsiteX2" fmla="*/ 95534 w 1446663"/>
              <a:gd name="connsiteY2" fmla="*/ 147963 h 533156"/>
              <a:gd name="connsiteX3" fmla="*/ 109182 w 1446663"/>
              <a:gd name="connsiteY3" fmla="*/ 393622 h 533156"/>
              <a:gd name="connsiteX4" fmla="*/ 136477 w 1446663"/>
              <a:gd name="connsiteY4" fmla="*/ 448213 h 533156"/>
              <a:gd name="connsiteX5" fmla="*/ 150125 w 1446663"/>
              <a:gd name="connsiteY5" fmla="*/ 489157 h 533156"/>
              <a:gd name="connsiteX6" fmla="*/ 204716 w 1446663"/>
              <a:gd name="connsiteY6" fmla="*/ 475509 h 533156"/>
              <a:gd name="connsiteX7" fmla="*/ 245660 w 1446663"/>
              <a:gd name="connsiteY7" fmla="*/ 448213 h 533156"/>
              <a:gd name="connsiteX8" fmla="*/ 286603 w 1446663"/>
              <a:gd name="connsiteY8" fmla="*/ 352679 h 533156"/>
              <a:gd name="connsiteX9" fmla="*/ 313898 w 1446663"/>
              <a:gd name="connsiteY9" fmla="*/ 161610 h 533156"/>
              <a:gd name="connsiteX10" fmla="*/ 341194 w 1446663"/>
              <a:gd name="connsiteY10" fmla="*/ 120667 h 533156"/>
              <a:gd name="connsiteX11" fmla="*/ 300251 w 1446663"/>
              <a:gd name="connsiteY11" fmla="*/ 134315 h 533156"/>
              <a:gd name="connsiteX12" fmla="*/ 341194 w 1446663"/>
              <a:gd name="connsiteY12" fmla="*/ 352679 h 533156"/>
              <a:gd name="connsiteX13" fmla="*/ 354842 w 1446663"/>
              <a:gd name="connsiteY13" fmla="*/ 393622 h 533156"/>
              <a:gd name="connsiteX14" fmla="*/ 395785 w 1446663"/>
              <a:gd name="connsiteY14" fmla="*/ 407270 h 533156"/>
              <a:gd name="connsiteX15" fmla="*/ 504967 w 1446663"/>
              <a:gd name="connsiteY15" fmla="*/ 420918 h 533156"/>
              <a:gd name="connsiteX16" fmla="*/ 573206 w 1446663"/>
              <a:gd name="connsiteY16" fmla="*/ 407270 h 533156"/>
              <a:gd name="connsiteX17" fmla="*/ 532263 w 1446663"/>
              <a:gd name="connsiteY17" fmla="*/ 379975 h 533156"/>
              <a:gd name="connsiteX18" fmla="*/ 545910 w 1446663"/>
              <a:gd name="connsiteY18" fmla="*/ 311736 h 533156"/>
              <a:gd name="connsiteX19" fmla="*/ 573206 w 1446663"/>
              <a:gd name="connsiteY19" fmla="*/ 175258 h 533156"/>
              <a:gd name="connsiteX20" fmla="*/ 614149 w 1446663"/>
              <a:gd name="connsiteY20" fmla="*/ 93372 h 533156"/>
              <a:gd name="connsiteX21" fmla="*/ 450376 w 1446663"/>
              <a:gd name="connsiteY21" fmla="*/ 66076 h 533156"/>
              <a:gd name="connsiteX22" fmla="*/ 464024 w 1446663"/>
              <a:gd name="connsiteY22" fmla="*/ 120667 h 533156"/>
              <a:gd name="connsiteX23" fmla="*/ 504967 w 1446663"/>
              <a:gd name="connsiteY23" fmla="*/ 202554 h 533156"/>
              <a:gd name="connsiteX24" fmla="*/ 518615 w 1446663"/>
              <a:gd name="connsiteY24" fmla="*/ 298088 h 533156"/>
              <a:gd name="connsiteX25" fmla="*/ 545910 w 1446663"/>
              <a:gd name="connsiteY25" fmla="*/ 339031 h 533156"/>
              <a:gd name="connsiteX26" fmla="*/ 641445 w 1446663"/>
              <a:gd name="connsiteY26" fmla="*/ 325383 h 533156"/>
              <a:gd name="connsiteX27" fmla="*/ 682388 w 1446663"/>
              <a:gd name="connsiteY27" fmla="*/ 311736 h 533156"/>
              <a:gd name="connsiteX28" fmla="*/ 709683 w 1446663"/>
              <a:gd name="connsiteY28" fmla="*/ 216201 h 533156"/>
              <a:gd name="connsiteX29" fmla="*/ 668740 w 1446663"/>
              <a:gd name="connsiteY29" fmla="*/ 175258 h 533156"/>
              <a:gd name="connsiteX30" fmla="*/ 559558 w 1446663"/>
              <a:gd name="connsiteY30" fmla="*/ 284440 h 533156"/>
              <a:gd name="connsiteX31" fmla="*/ 532263 w 1446663"/>
              <a:gd name="connsiteY31" fmla="*/ 325383 h 533156"/>
              <a:gd name="connsiteX32" fmla="*/ 614149 w 1446663"/>
              <a:gd name="connsiteY32" fmla="*/ 339031 h 533156"/>
              <a:gd name="connsiteX33" fmla="*/ 682388 w 1446663"/>
              <a:gd name="connsiteY33" fmla="*/ 366327 h 533156"/>
              <a:gd name="connsiteX34" fmla="*/ 723331 w 1446663"/>
              <a:gd name="connsiteY34" fmla="*/ 352679 h 533156"/>
              <a:gd name="connsiteX35" fmla="*/ 777922 w 1446663"/>
              <a:gd name="connsiteY35" fmla="*/ 339031 h 533156"/>
              <a:gd name="connsiteX36" fmla="*/ 846161 w 1446663"/>
              <a:gd name="connsiteY36" fmla="*/ 270792 h 533156"/>
              <a:gd name="connsiteX37" fmla="*/ 887104 w 1446663"/>
              <a:gd name="connsiteY37" fmla="*/ 216201 h 533156"/>
              <a:gd name="connsiteX38" fmla="*/ 900752 w 1446663"/>
              <a:gd name="connsiteY38" fmla="*/ 134315 h 533156"/>
              <a:gd name="connsiteX39" fmla="*/ 982639 w 1446663"/>
              <a:gd name="connsiteY39" fmla="*/ 120667 h 533156"/>
              <a:gd name="connsiteX40" fmla="*/ 928048 w 1446663"/>
              <a:gd name="connsiteY40" fmla="*/ 134315 h 533156"/>
              <a:gd name="connsiteX41" fmla="*/ 968991 w 1446663"/>
              <a:gd name="connsiteY41" fmla="*/ 216201 h 533156"/>
              <a:gd name="connsiteX42" fmla="*/ 1009934 w 1446663"/>
              <a:gd name="connsiteY42" fmla="*/ 243497 h 533156"/>
              <a:gd name="connsiteX43" fmla="*/ 996286 w 1446663"/>
              <a:gd name="connsiteY43" fmla="*/ 311736 h 533156"/>
              <a:gd name="connsiteX44" fmla="*/ 1037230 w 1446663"/>
              <a:gd name="connsiteY44" fmla="*/ 325383 h 533156"/>
              <a:gd name="connsiteX45" fmla="*/ 1050877 w 1446663"/>
              <a:gd name="connsiteY45" fmla="*/ 284440 h 533156"/>
              <a:gd name="connsiteX46" fmla="*/ 1037230 w 1446663"/>
              <a:gd name="connsiteY46" fmla="*/ 175258 h 533156"/>
              <a:gd name="connsiteX47" fmla="*/ 914400 w 1446663"/>
              <a:gd name="connsiteY47" fmla="*/ 134315 h 533156"/>
              <a:gd name="connsiteX48" fmla="*/ 873457 w 1446663"/>
              <a:gd name="connsiteY48" fmla="*/ 161610 h 533156"/>
              <a:gd name="connsiteX49" fmla="*/ 873457 w 1446663"/>
              <a:gd name="connsiteY49" fmla="*/ 311736 h 533156"/>
              <a:gd name="connsiteX50" fmla="*/ 968991 w 1446663"/>
              <a:gd name="connsiteY50" fmla="*/ 352679 h 533156"/>
              <a:gd name="connsiteX51" fmla="*/ 982639 w 1446663"/>
              <a:gd name="connsiteY51" fmla="*/ 284440 h 533156"/>
              <a:gd name="connsiteX52" fmla="*/ 1064525 w 1446663"/>
              <a:gd name="connsiteY52" fmla="*/ 229849 h 533156"/>
              <a:gd name="connsiteX53" fmla="*/ 1091821 w 1446663"/>
              <a:gd name="connsiteY53" fmla="*/ 270792 h 533156"/>
              <a:gd name="connsiteX54" fmla="*/ 1105469 w 1446663"/>
              <a:gd name="connsiteY54" fmla="*/ 352679 h 533156"/>
              <a:gd name="connsiteX55" fmla="*/ 1160060 w 1446663"/>
              <a:gd name="connsiteY55" fmla="*/ 339031 h 533156"/>
              <a:gd name="connsiteX56" fmla="*/ 1146412 w 1446663"/>
              <a:gd name="connsiteY56" fmla="*/ 216201 h 533156"/>
              <a:gd name="connsiteX57" fmla="*/ 1132764 w 1446663"/>
              <a:gd name="connsiteY57" fmla="*/ 175258 h 533156"/>
              <a:gd name="connsiteX58" fmla="*/ 1119116 w 1446663"/>
              <a:gd name="connsiteY58" fmla="*/ 66076 h 533156"/>
              <a:gd name="connsiteX59" fmla="*/ 1105469 w 1446663"/>
              <a:gd name="connsiteY59" fmla="*/ 107019 h 533156"/>
              <a:gd name="connsiteX60" fmla="*/ 1173707 w 1446663"/>
              <a:gd name="connsiteY60" fmla="*/ 257145 h 533156"/>
              <a:gd name="connsiteX61" fmla="*/ 1187355 w 1446663"/>
              <a:gd name="connsiteY61" fmla="*/ 298088 h 533156"/>
              <a:gd name="connsiteX62" fmla="*/ 1269242 w 1446663"/>
              <a:gd name="connsiteY62" fmla="*/ 366327 h 533156"/>
              <a:gd name="connsiteX63" fmla="*/ 1255594 w 1446663"/>
              <a:gd name="connsiteY63" fmla="*/ 502804 h 533156"/>
              <a:gd name="connsiteX64" fmla="*/ 1187355 w 1446663"/>
              <a:gd name="connsiteY64" fmla="*/ 530100 h 533156"/>
              <a:gd name="connsiteX65" fmla="*/ 1037230 w 1446663"/>
              <a:gd name="connsiteY65" fmla="*/ 502804 h 533156"/>
              <a:gd name="connsiteX66" fmla="*/ 1037230 w 1446663"/>
              <a:gd name="connsiteY66" fmla="*/ 284440 h 533156"/>
              <a:gd name="connsiteX67" fmla="*/ 1078173 w 1446663"/>
              <a:gd name="connsiteY67" fmla="*/ 270792 h 533156"/>
              <a:gd name="connsiteX68" fmla="*/ 1132764 w 1446663"/>
              <a:gd name="connsiteY68" fmla="*/ 257145 h 533156"/>
              <a:gd name="connsiteX69" fmla="*/ 1214651 w 1446663"/>
              <a:gd name="connsiteY69" fmla="*/ 284440 h 533156"/>
              <a:gd name="connsiteX70" fmla="*/ 1296537 w 1446663"/>
              <a:gd name="connsiteY70" fmla="*/ 257145 h 533156"/>
              <a:gd name="connsiteX71" fmla="*/ 1446663 w 1446663"/>
              <a:gd name="connsiteY71" fmla="*/ 243497 h 533156"/>
              <a:gd name="connsiteX72" fmla="*/ 1351128 w 1446663"/>
              <a:gd name="connsiteY72" fmla="*/ 216201 h 533156"/>
              <a:gd name="connsiteX73" fmla="*/ 1323833 w 1446663"/>
              <a:gd name="connsiteY73" fmla="*/ 229849 h 53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46663" h="533156">
                <a:moveTo>
                  <a:pt x="0" y="52428"/>
                </a:moveTo>
                <a:cubicBezTo>
                  <a:pt x="13648" y="43330"/>
                  <a:pt x="24541" y="25133"/>
                  <a:pt x="40943" y="25133"/>
                </a:cubicBezTo>
                <a:cubicBezTo>
                  <a:pt x="102203" y="25133"/>
                  <a:pt x="92213" y="124716"/>
                  <a:pt x="95534" y="147963"/>
                </a:cubicBezTo>
                <a:cubicBezTo>
                  <a:pt x="100083" y="229849"/>
                  <a:pt x="98101" y="312361"/>
                  <a:pt x="109182" y="393622"/>
                </a:cubicBezTo>
                <a:cubicBezTo>
                  <a:pt x="111931" y="413780"/>
                  <a:pt x="128463" y="429513"/>
                  <a:pt x="136477" y="448213"/>
                </a:cubicBezTo>
                <a:cubicBezTo>
                  <a:pt x="142144" y="461436"/>
                  <a:pt x="145576" y="475509"/>
                  <a:pt x="150125" y="489157"/>
                </a:cubicBezTo>
                <a:cubicBezTo>
                  <a:pt x="168322" y="484608"/>
                  <a:pt x="187476" y="482898"/>
                  <a:pt x="204716" y="475509"/>
                </a:cubicBezTo>
                <a:cubicBezTo>
                  <a:pt x="219793" y="469048"/>
                  <a:pt x="235159" y="460814"/>
                  <a:pt x="245660" y="448213"/>
                </a:cubicBezTo>
                <a:cubicBezTo>
                  <a:pt x="264397" y="425729"/>
                  <a:pt x="277122" y="381121"/>
                  <a:pt x="286603" y="352679"/>
                </a:cubicBezTo>
                <a:cubicBezTo>
                  <a:pt x="295701" y="288989"/>
                  <a:pt x="278210" y="215141"/>
                  <a:pt x="313898" y="161610"/>
                </a:cubicBezTo>
                <a:cubicBezTo>
                  <a:pt x="322997" y="147962"/>
                  <a:pt x="348529" y="135338"/>
                  <a:pt x="341194" y="120667"/>
                </a:cubicBezTo>
                <a:cubicBezTo>
                  <a:pt x="334761" y="107800"/>
                  <a:pt x="313899" y="129766"/>
                  <a:pt x="300251" y="134315"/>
                </a:cubicBezTo>
                <a:cubicBezTo>
                  <a:pt x="367643" y="403886"/>
                  <a:pt x="292388" y="84250"/>
                  <a:pt x="341194" y="352679"/>
                </a:cubicBezTo>
                <a:cubicBezTo>
                  <a:pt x="343767" y="366833"/>
                  <a:pt x="344670" y="383450"/>
                  <a:pt x="354842" y="393622"/>
                </a:cubicBezTo>
                <a:cubicBezTo>
                  <a:pt x="365014" y="403794"/>
                  <a:pt x="381631" y="404697"/>
                  <a:pt x="395785" y="407270"/>
                </a:cubicBezTo>
                <a:cubicBezTo>
                  <a:pt x="431871" y="413831"/>
                  <a:pt x="468573" y="416369"/>
                  <a:pt x="504967" y="420918"/>
                </a:cubicBezTo>
                <a:cubicBezTo>
                  <a:pt x="527713" y="416369"/>
                  <a:pt x="560339" y="426571"/>
                  <a:pt x="573206" y="407270"/>
                </a:cubicBezTo>
                <a:cubicBezTo>
                  <a:pt x="582305" y="393622"/>
                  <a:pt x="536769" y="395746"/>
                  <a:pt x="532263" y="379975"/>
                </a:cubicBezTo>
                <a:cubicBezTo>
                  <a:pt x="525890" y="357671"/>
                  <a:pt x="542097" y="334617"/>
                  <a:pt x="545910" y="311736"/>
                </a:cubicBezTo>
                <a:cubicBezTo>
                  <a:pt x="552197" y="274012"/>
                  <a:pt x="553587" y="214496"/>
                  <a:pt x="573206" y="175258"/>
                </a:cubicBezTo>
                <a:cubicBezTo>
                  <a:pt x="626119" y="69432"/>
                  <a:pt x="579844" y="196284"/>
                  <a:pt x="614149" y="93372"/>
                </a:cubicBezTo>
                <a:cubicBezTo>
                  <a:pt x="573643" y="32610"/>
                  <a:pt x="569313" y="0"/>
                  <a:pt x="450376" y="66076"/>
                </a:cubicBezTo>
                <a:cubicBezTo>
                  <a:pt x="433979" y="75185"/>
                  <a:pt x="458871" y="102632"/>
                  <a:pt x="464024" y="120667"/>
                </a:cubicBezTo>
                <a:cubicBezTo>
                  <a:pt x="478150" y="170107"/>
                  <a:pt x="475062" y="157694"/>
                  <a:pt x="504967" y="202554"/>
                </a:cubicBezTo>
                <a:cubicBezTo>
                  <a:pt x="509516" y="234399"/>
                  <a:pt x="509372" y="267277"/>
                  <a:pt x="518615" y="298088"/>
                </a:cubicBezTo>
                <a:cubicBezTo>
                  <a:pt x="523328" y="313799"/>
                  <a:pt x="529898" y="335473"/>
                  <a:pt x="545910" y="339031"/>
                </a:cubicBezTo>
                <a:cubicBezTo>
                  <a:pt x="577312" y="346009"/>
                  <a:pt x="609600" y="329932"/>
                  <a:pt x="641445" y="325383"/>
                </a:cubicBezTo>
                <a:cubicBezTo>
                  <a:pt x="655093" y="320834"/>
                  <a:pt x="672216" y="321908"/>
                  <a:pt x="682388" y="311736"/>
                </a:cubicBezTo>
                <a:cubicBezTo>
                  <a:pt x="688915" y="305209"/>
                  <a:pt x="709564" y="216675"/>
                  <a:pt x="709683" y="216201"/>
                </a:cubicBezTo>
                <a:cubicBezTo>
                  <a:pt x="696035" y="202553"/>
                  <a:pt x="687666" y="179043"/>
                  <a:pt x="668740" y="175258"/>
                </a:cubicBezTo>
                <a:cubicBezTo>
                  <a:pt x="534838" y="148478"/>
                  <a:pt x="584278" y="202039"/>
                  <a:pt x="559558" y="284440"/>
                </a:cubicBezTo>
                <a:cubicBezTo>
                  <a:pt x="554845" y="300151"/>
                  <a:pt x="541361" y="311735"/>
                  <a:pt x="532263" y="325383"/>
                </a:cubicBezTo>
                <a:cubicBezTo>
                  <a:pt x="559558" y="329932"/>
                  <a:pt x="587452" y="331750"/>
                  <a:pt x="614149" y="339031"/>
                </a:cubicBezTo>
                <a:cubicBezTo>
                  <a:pt x="637784" y="345477"/>
                  <a:pt x="658079" y="363288"/>
                  <a:pt x="682388" y="366327"/>
                </a:cubicBezTo>
                <a:cubicBezTo>
                  <a:pt x="696663" y="368111"/>
                  <a:pt x="709499" y="356631"/>
                  <a:pt x="723331" y="352679"/>
                </a:cubicBezTo>
                <a:cubicBezTo>
                  <a:pt x="741366" y="347526"/>
                  <a:pt x="759725" y="343580"/>
                  <a:pt x="777922" y="339031"/>
                </a:cubicBezTo>
                <a:cubicBezTo>
                  <a:pt x="850714" y="229846"/>
                  <a:pt x="755173" y="361781"/>
                  <a:pt x="846161" y="270792"/>
                </a:cubicBezTo>
                <a:cubicBezTo>
                  <a:pt x="862245" y="254708"/>
                  <a:pt x="873456" y="234398"/>
                  <a:pt x="887104" y="216201"/>
                </a:cubicBezTo>
                <a:cubicBezTo>
                  <a:pt x="891653" y="188906"/>
                  <a:pt x="881185" y="153882"/>
                  <a:pt x="900752" y="134315"/>
                </a:cubicBezTo>
                <a:cubicBezTo>
                  <a:pt x="920319" y="114748"/>
                  <a:pt x="954967" y="120667"/>
                  <a:pt x="982639" y="120667"/>
                </a:cubicBezTo>
                <a:cubicBezTo>
                  <a:pt x="1001396" y="120667"/>
                  <a:pt x="946245" y="129766"/>
                  <a:pt x="928048" y="134315"/>
                </a:cubicBezTo>
                <a:cubicBezTo>
                  <a:pt x="939148" y="167617"/>
                  <a:pt x="942533" y="189743"/>
                  <a:pt x="968991" y="216201"/>
                </a:cubicBezTo>
                <a:cubicBezTo>
                  <a:pt x="980589" y="227799"/>
                  <a:pt x="996286" y="234398"/>
                  <a:pt x="1009934" y="243497"/>
                </a:cubicBezTo>
                <a:cubicBezTo>
                  <a:pt x="1005385" y="266243"/>
                  <a:pt x="988950" y="289730"/>
                  <a:pt x="996286" y="311736"/>
                </a:cubicBezTo>
                <a:cubicBezTo>
                  <a:pt x="1000835" y="325384"/>
                  <a:pt x="1024363" y="331817"/>
                  <a:pt x="1037230" y="325383"/>
                </a:cubicBezTo>
                <a:cubicBezTo>
                  <a:pt x="1050097" y="318949"/>
                  <a:pt x="1046328" y="298088"/>
                  <a:pt x="1050877" y="284440"/>
                </a:cubicBezTo>
                <a:cubicBezTo>
                  <a:pt x="1046328" y="248046"/>
                  <a:pt x="1053632" y="208063"/>
                  <a:pt x="1037230" y="175258"/>
                </a:cubicBezTo>
                <a:cubicBezTo>
                  <a:pt x="1024674" y="150146"/>
                  <a:pt x="931004" y="137636"/>
                  <a:pt x="914400" y="134315"/>
                </a:cubicBezTo>
                <a:cubicBezTo>
                  <a:pt x="900752" y="143413"/>
                  <a:pt x="881595" y="147369"/>
                  <a:pt x="873457" y="161610"/>
                </a:cubicBezTo>
                <a:cubicBezTo>
                  <a:pt x="853464" y="196598"/>
                  <a:pt x="857091" y="279004"/>
                  <a:pt x="873457" y="311736"/>
                </a:cubicBezTo>
                <a:cubicBezTo>
                  <a:pt x="886921" y="338664"/>
                  <a:pt x="947759" y="347371"/>
                  <a:pt x="968991" y="352679"/>
                </a:cubicBezTo>
                <a:cubicBezTo>
                  <a:pt x="973540" y="329933"/>
                  <a:pt x="968398" y="302750"/>
                  <a:pt x="982639" y="284440"/>
                </a:cubicBezTo>
                <a:cubicBezTo>
                  <a:pt x="1002779" y="258545"/>
                  <a:pt x="1064525" y="229849"/>
                  <a:pt x="1064525" y="229849"/>
                </a:cubicBezTo>
                <a:cubicBezTo>
                  <a:pt x="1073624" y="243497"/>
                  <a:pt x="1086634" y="255231"/>
                  <a:pt x="1091821" y="270792"/>
                </a:cubicBezTo>
                <a:cubicBezTo>
                  <a:pt x="1100572" y="297044"/>
                  <a:pt x="1085902" y="333112"/>
                  <a:pt x="1105469" y="352679"/>
                </a:cubicBezTo>
                <a:cubicBezTo>
                  <a:pt x="1118732" y="365942"/>
                  <a:pt x="1141863" y="343580"/>
                  <a:pt x="1160060" y="339031"/>
                </a:cubicBezTo>
                <a:cubicBezTo>
                  <a:pt x="1155511" y="298088"/>
                  <a:pt x="1153185" y="256836"/>
                  <a:pt x="1146412" y="216201"/>
                </a:cubicBezTo>
                <a:cubicBezTo>
                  <a:pt x="1144047" y="202011"/>
                  <a:pt x="1135337" y="189412"/>
                  <a:pt x="1132764" y="175258"/>
                </a:cubicBezTo>
                <a:cubicBezTo>
                  <a:pt x="1126203" y="139172"/>
                  <a:pt x="1123665" y="102470"/>
                  <a:pt x="1119116" y="66076"/>
                </a:cubicBezTo>
                <a:cubicBezTo>
                  <a:pt x="1114567" y="79724"/>
                  <a:pt x="1105469" y="92633"/>
                  <a:pt x="1105469" y="107019"/>
                </a:cubicBezTo>
                <a:cubicBezTo>
                  <a:pt x="1105469" y="218733"/>
                  <a:pt x="1134647" y="139967"/>
                  <a:pt x="1173707" y="257145"/>
                </a:cubicBezTo>
                <a:cubicBezTo>
                  <a:pt x="1178256" y="270793"/>
                  <a:pt x="1179375" y="286118"/>
                  <a:pt x="1187355" y="298088"/>
                </a:cubicBezTo>
                <a:cubicBezTo>
                  <a:pt x="1208372" y="329613"/>
                  <a:pt x="1239030" y="346186"/>
                  <a:pt x="1269242" y="366327"/>
                </a:cubicBezTo>
                <a:cubicBezTo>
                  <a:pt x="1264693" y="411819"/>
                  <a:pt x="1276040" y="461912"/>
                  <a:pt x="1255594" y="502804"/>
                </a:cubicBezTo>
                <a:cubicBezTo>
                  <a:pt x="1244638" y="524716"/>
                  <a:pt x="1211769" y="528065"/>
                  <a:pt x="1187355" y="530100"/>
                </a:cubicBezTo>
                <a:cubicBezTo>
                  <a:pt x="1150679" y="533156"/>
                  <a:pt x="1077881" y="512967"/>
                  <a:pt x="1037230" y="502804"/>
                </a:cubicBezTo>
                <a:cubicBezTo>
                  <a:pt x="1024291" y="425171"/>
                  <a:pt x="1007239" y="366916"/>
                  <a:pt x="1037230" y="284440"/>
                </a:cubicBezTo>
                <a:cubicBezTo>
                  <a:pt x="1042146" y="270920"/>
                  <a:pt x="1064341" y="274744"/>
                  <a:pt x="1078173" y="270792"/>
                </a:cubicBezTo>
                <a:cubicBezTo>
                  <a:pt x="1096208" y="265639"/>
                  <a:pt x="1114567" y="261694"/>
                  <a:pt x="1132764" y="257145"/>
                </a:cubicBezTo>
                <a:cubicBezTo>
                  <a:pt x="1160060" y="266243"/>
                  <a:pt x="1185879" y="284440"/>
                  <a:pt x="1214651" y="284440"/>
                </a:cubicBezTo>
                <a:cubicBezTo>
                  <a:pt x="1243423" y="284440"/>
                  <a:pt x="1268203" y="262145"/>
                  <a:pt x="1296537" y="257145"/>
                </a:cubicBezTo>
                <a:cubicBezTo>
                  <a:pt x="1346021" y="248413"/>
                  <a:pt x="1396621" y="248046"/>
                  <a:pt x="1446663" y="243497"/>
                </a:cubicBezTo>
                <a:cubicBezTo>
                  <a:pt x="1427356" y="237061"/>
                  <a:pt x="1368264" y="216201"/>
                  <a:pt x="1351128" y="216201"/>
                </a:cubicBezTo>
                <a:cubicBezTo>
                  <a:pt x="1340956" y="216201"/>
                  <a:pt x="1332931" y="225300"/>
                  <a:pt x="1323833" y="22984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ланк ре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5" y="1852705"/>
            <a:ext cx="1011407" cy="1467456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Прямоугольная выноска 27"/>
          <p:cNvSpPr/>
          <p:nvPr/>
        </p:nvSpPr>
        <p:spPr>
          <a:xfrm>
            <a:off x="2375756" y="-5028"/>
            <a:ext cx="5508612" cy="900100"/>
          </a:xfrm>
          <a:prstGeom prst="wedgeRectCallout">
            <a:avLst>
              <a:gd name="adj1" fmla="val -49590"/>
              <a:gd name="adj2" fmla="val 1701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Бланк регистрации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8604956" y="2708920"/>
            <a:ext cx="431540" cy="2952328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Д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А 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04956" y="5805264"/>
            <a:ext cx="431540" cy="9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З </a:t>
            </a:r>
            <a:endParaRPr lang="ru-RU" b="1" dirty="0"/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8604956" y="1016732"/>
            <a:ext cx="431540" cy="1476164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  <a:effectLst>
            <a:outerShdw blurRad="114300" dist="38100" dir="2700000" sx="106000" sy="106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</a:t>
            </a:r>
          </a:p>
          <a:p>
            <a:pPr algn="ctr"/>
            <a:r>
              <a:rPr lang="ru-RU" b="1" dirty="0" smtClean="0"/>
              <a:t>Е</a:t>
            </a:r>
          </a:p>
          <a:p>
            <a:pPr algn="ctr"/>
            <a:r>
              <a:rPr lang="ru-RU" b="1" dirty="0" smtClean="0"/>
              <a:t>Р </a:t>
            </a:r>
          </a:p>
          <a:p>
            <a:pPr algn="ctr"/>
            <a:r>
              <a:rPr lang="ru-RU" b="1" dirty="0" smtClean="0"/>
              <a:t>Х  </a:t>
            </a:r>
            <a:endParaRPr lang="ru-RU" b="1" dirty="0"/>
          </a:p>
        </p:txBody>
      </p:sp>
      <p:pic>
        <p:nvPicPr>
          <p:cNvPr id="11" name="Рисунок 10" descr="бланк рег - копия.png"/>
          <p:cNvPicPr>
            <a:picLocks noChangeAspect="1"/>
          </p:cNvPicPr>
          <p:nvPr/>
        </p:nvPicPr>
        <p:blipFill>
          <a:blip r:embed="rId5" cstate="print">
            <a:lum bright="-27000" contrast="46000"/>
          </a:blip>
          <a:stretch>
            <a:fillRect/>
          </a:stretch>
        </p:blipFill>
        <p:spPr>
          <a:xfrm>
            <a:off x="1451527" y="5013177"/>
            <a:ext cx="6912768" cy="165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2375756" y="1076865"/>
            <a:ext cx="5508612" cy="3540267"/>
            <a:chOff x="2483768" y="3717032"/>
            <a:chExt cx="5508612" cy="3540267"/>
          </a:xfrm>
        </p:grpSpPr>
        <p:sp>
          <p:nvSpPr>
            <p:cNvPr id="18" name="Прямоугольная выноска 17"/>
            <p:cNvSpPr/>
            <p:nvPr/>
          </p:nvSpPr>
          <p:spPr>
            <a:xfrm>
              <a:off x="2483768" y="3717032"/>
              <a:ext cx="5508612" cy="2892195"/>
            </a:xfrm>
            <a:prstGeom prst="wedgeRectCallout">
              <a:avLst>
                <a:gd name="adj1" fmla="val 4628"/>
                <a:gd name="adj2" fmla="val 94958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>
              <a:outerShdw blurRad="1397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603276" y="3779424"/>
              <a:ext cx="5220580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solidFill>
                    <a:srgbClr val="000000"/>
                  </a:solidFill>
                  <a:cs typeface="Times New Roman" pitchFamily="18" charset="0"/>
                </a:rPr>
                <a:t>В нижней части бланка регистрации расположена область для отметок организатора в аудитории о фактах удаления участника ЕГЭ с экзамена в связи с нарушением порядка проведения ЕГЭ, а также о том, что участник не закончил экзамен по уважительной причине</a:t>
              </a:r>
              <a:endParaRPr lang="ru-RU" sz="2200" dirty="0" smtClean="0"/>
            </a:p>
            <a:p>
              <a:endParaRPr lang="ru-RU" sz="2200" dirty="0" smtClean="0">
                <a:cs typeface="Times New Roman" pitchFamily="18" charset="0"/>
              </a:endParaRPr>
            </a:p>
            <a:p>
              <a:endParaRPr lang="ru-RU" sz="22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1905</Words>
  <Application>Microsoft Office PowerPoint</Application>
  <PresentationFormat>Экран (4:3)</PresentationFormat>
  <Paragraphs>479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 Polyackowa</dc:creator>
  <cp:lastModifiedBy>Teacher</cp:lastModifiedBy>
  <cp:revision>46</cp:revision>
  <dcterms:created xsi:type="dcterms:W3CDTF">2014-03-27T18:07:47Z</dcterms:created>
  <dcterms:modified xsi:type="dcterms:W3CDTF">2015-11-23T08:41:06Z</dcterms:modified>
</cp:coreProperties>
</file>