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72" r:id="rId2"/>
  </p:sldMasterIdLst>
  <p:notesMasterIdLst>
    <p:notesMasterId r:id="rId31"/>
  </p:notesMasterIdLst>
  <p:sldIdLst>
    <p:sldId id="295" r:id="rId3"/>
    <p:sldId id="294" r:id="rId4"/>
    <p:sldId id="288" r:id="rId5"/>
    <p:sldId id="289" r:id="rId6"/>
    <p:sldId id="257" r:id="rId7"/>
    <p:sldId id="258" r:id="rId8"/>
    <p:sldId id="263" r:id="rId9"/>
    <p:sldId id="290" r:id="rId10"/>
    <p:sldId id="291" r:id="rId11"/>
    <p:sldId id="284" r:id="rId12"/>
    <p:sldId id="265" r:id="rId13"/>
    <p:sldId id="266" r:id="rId14"/>
    <p:sldId id="296" r:id="rId15"/>
    <p:sldId id="267" r:id="rId16"/>
    <p:sldId id="268" r:id="rId17"/>
    <p:sldId id="274" r:id="rId18"/>
    <p:sldId id="275" r:id="rId19"/>
    <p:sldId id="272" r:id="rId20"/>
    <p:sldId id="273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92" r:id="rId29"/>
    <p:sldId id="285" r:id="rId30"/>
  </p:sldIdLst>
  <p:sldSz cx="9144000" cy="6858000" type="screen4x3"/>
  <p:notesSz cx="6858000" cy="9945688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33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9456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884613" y="0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5845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44563" y="746125"/>
            <a:ext cx="4967287" cy="372745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1" y="4724203"/>
            <a:ext cx="5484813" cy="4473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9446678"/>
            <a:ext cx="2970212" cy="4955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  <a:latin typeface="Times New Roman" pitchFamily="16" charset="0"/>
                <a:cs typeface="Tahoma" charset="0"/>
              </a:defRPr>
            </a:lvl1pPr>
          </a:lstStyle>
          <a:p>
            <a:pPr>
              <a:defRPr/>
            </a:pPr>
            <a:fld id="{47709057-8CDD-4104-8AFC-BA3394F15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15937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53B2845-E730-4720-9BBB-0C600517D846}" type="slidenum">
              <a:rPr lang="ru-RU"/>
              <a:pPr/>
              <a:t>2</a:t>
            </a:fld>
            <a:endParaRPr lang="ru-RU"/>
          </a:p>
        </p:txBody>
      </p:sp>
      <p:sp>
        <p:nvSpPr>
          <p:cNvPr id="39939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11ED160D-D271-4802-BEF2-7D6FB89252D6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3994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3994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F816200-F0A7-486F-AD91-9BD4CF3CB9DC}" type="slidenum">
              <a:rPr lang="ru-RU"/>
              <a:pPr/>
              <a:t>14</a:t>
            </a:fld>
            <a:endParaRPr lang="ru-RU"/>
          </a:p>
        </p:txBody>
      </p:sp>
      <p:sp>
        <p:nvSpPr>
          <p:cNvPr id="48131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5C60801C-DAD9-4705-BF4C-200D6FBF4F77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14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4813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4813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143DF6D-93AA-45D1-A035-5D9B36BB21A8}" type="slidenum">
              <a:rPr lang="ru-RU"/>
              <a:pPr/>
              <a:t>15</a:t>
            </a:fld>
            <a:endParaRPr lang="ru-RU"/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AFDFC890-37C5-478F-82F4-A8CDAE72AC9A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15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4915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4915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17F5E12-112C-4A39-8BED-FC9234FCDD6B}" type="slidenum">
              <a:rPr lang="ru-RU"/>
              <a:pPr/>
              <a:t>16</a:t>
            </a:fld>
            <a:endParaRPr lang="ru-RU"/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B75B6FB2-5287-46E9-AA7A-CD5BEE9B0D8D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16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530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5530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2B8F301-660E-47EC-821D-4DD24FC13BA7}" type="slidenum">
              <a:rPr lang="ru-RU"/>
              <a:pPr/>
              <a:t>17</a:t>
            </a:fld>
            <a:endParaRPr lang="ru-RU"/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F4421F4-1952-4A3C-BCE7-5DDC3114F022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17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632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5632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294DE33-AA46-449A-9148-FA07C99788E1}" type="slidenum">
              <a:rPr lang="ru-RU"/>
              <a:pPr/>
              <a:t>18</a:t>
            </a:fld>
            <a:endParaRPr lang="ru-RU"/>
          </a:p>
        </p:txBody>
      </p:sp>
      <p:sp>
        <p:nvSpPr>
          <p:cNvPr id="53251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9432324B-7663-438C-A78A-39B9DB1FDEBE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18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325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5325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5FD87C6-E94B-413C-8BAD-18F113B2EB01}" type="slidenum">
              <a:rPr lang="ru-RU"/>
              <a:pPr/>
              <a:t>19</a:t>
            </a:fld>
            <a:endParaRPr lang="ru-RU"/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99D60233-B2C8-4BED-99DF-5674DFAE81D8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19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427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5427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03D44D1-C9A4-46CC-9B7E-B9F96C3CD7CE}" type="slidenum">
              <a:rPr lang="ru-RU"/>
              <a:pPr/>
              <a:t>20</a:t>
            </a:fld>
            <a:endParaRPr lang="ru-RU"/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E9A2ED25-D190-4111-9092-2731F02B7A0F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20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7348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57349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1BDF2AE-0459-49C6-81A3-51F83F7B92BA}" type="slidenum">
              <a:rPr lang="ru-RU"/>
              <a:pPr/>
              <a:t>21</a:t>
            </a:fld>
            <a:endParaRPr lang="ru-RU"/>
          </a:p>
        </p:txBody>
      </p:sp>
      <p:sp>
        <p:nvSpPr>
          <p:cNvPr id="58371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20042CA4-D6DC-4FCC-91F4-32BC813EA25D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21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837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5837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67C43D1-3142-4B26-BD7C-C49A1A3F9C16}" type="slidenum">
              <a:rPr lang="ru-RU"/>
              <a:pPr/>
              <a:t>22</a:t>
            </a:fld>
            <a:endParaRPr lang="ru-RU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DE1A16F-9D7A-4FA2-A88D-D0103347D5B5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22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939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5939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5D46B4B-74F5-4B2D-B615-65AD2EB1ED5F}" type="slidenum">
              <a:rPr lang="ru-RU"/>
              <a:pPr/>
              <a:t>23</a:t>
            </a:fld>
            <a:endParaRPr lang="ru-RU"/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EEE4794-F6AD-4F63-A87A-0627AFD1746D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23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6042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6042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2CBE637-766E-403F-991D-24D01A1D5E42}" type="slidenum">
              <a:rPr lang="ru-RU"/>
              <a:pPr/>
              <a:t>5</a:t>
            </a:fld>
            <a:endParaRPr lang="ru-RU"/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E72322A0-9DA7-4E49-ADE5-892BC311E2B1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5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3789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3789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A2A9405-2528-4A1D-8415-8B1BC62DE6FF}" type="slidenum">
              <a:rPr lang="ru-RU"/>
              <a:pPr/>
              <a:t>24</a:t>
            </a:fld>
            <a:endParaRPr lang="ru-RU"/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7E7E7B05-D6DE-4465-8E9B-D7F9FDAE8208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24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6144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6144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27E5D24-44BD-4C2D-805A-87970A67551F}" type="slidenum">
              <a:rPr lang="ru-RU"/>
              <a:pPr/>
              <a:t>25</a:t>
            </a:fld>
            <a:endParaRPr lang="ru-RU"/>
          </a:p>
        </p:txBody>
      </p:sp>
      <p:sp>
        <p:nvSpPr>
          <p:cNvPr id="62467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8E348B0E-A620-4370-9685-ABAB8151AF9A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25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62468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62469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F0FA94F-09A0-43D9-BB4B-95A511449AF0}" type="slidenum">
              <a:rPr lang="ru-RU"/>
              <a:pPr/>
              <a:t>26</a:t>
            </a:fld>
            <a:endParaRPr lang="ru-RU"/>
          </a:p>
        </p:txBody>
      </p:sp>
      <p:sp>
        <p:nvSpPr>
          <p:cNvPr id="63491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1EB1330D-AB49-4D8A-92DA-558D318AE21E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26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6349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6349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54BDBA9-D935-4A1B-B02A-FA01801B84D2}" type="slidenum">
              <a:rPr lang="ru-RU"/>
              <a:pPr/>
              <a:t>28</a:t>
            </a:fld>
            <a:endParaRPr lang="ru-RU"/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9250C3D-C907-4D45-A4E6-3E09D5FE2FFD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28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6656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6656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C7A816C-5030-423A-804E-167E388EBDAD}" type="slidenum">
              <a:rPr lang="ru-RU"/>
              <a:pPr/>
              <a:t>6</a:t>
            </a:fld>
            <a:endParaRPr lang="ru-RU"/>
          </a:p>
        </p:txBody>
      </p:sp>
      <p:sp>
        <p:nvSpPr>
          <p:cNvPr id="38915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2C79564-3EB6-4D0D-892E-8A2AA7ED83E1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6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3891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3891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BDB911A-89AE-4C56-8CE3-89A8E45FBFC4}" type="slidenum">
              <a:rPr lang="ru-RU"/>
              <a:pPr/>
              <a:t>7</a:t>
            </a:fld>
            <a:endParaRPr lang="ru-RU"/>
          </a:p>
        </p:txBody>
      </p:sp>
      <p:sp>
        <p:nvSpPr>
          <p:cNvPr id="44035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308C205C-F193-49A1-B3DC-43408F8103B4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7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4403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4403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F571AA0-2308-4FBC-AA4B-F7D98EAFD9D5}" type="slidenum">
              <a:rPr lang="ru-RU"/>
              <a:pPr/>
              <a:t>9</a:t>
            </a:fld>
            <a:endParaRPr lang="ru-RU"/>
          </a:p>
        </p:txBody>
      </p:sp>
      <p:sp>
        <p:nvSpPr>
          <p:cNvPr id="64515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FD05FAF-21BC-4C48-AFDE-906C0B87D1C6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9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6451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6451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79DFC94-352E-4195-A66D-3FA19F0A31B9}" type="slidenum">
              <a:rPr lang="ru-RU"/>
              <a:pPr/>
              <a:t>10</a:t>
            </a:fld>
            <a:endParaRPr lang="ru-RU"/>
          </a:p>
        </p:txBody>
      </p:sp>
      <p:sp>
        <p:nvSpPr>
          <p:cNvPr id="65539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D59250FD-AF39-4AD5-93DF-D3AD53BE11B1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10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6554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6554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7658A5F-DCAE-42E0-883F-BDE86A82C40D}" type="slidenum">
              <a:rPr lang="ru-RU"/>
              <a:pPr/>
              <a:t>11</a:t>
            </a:fld>
            <a:endParaRPr lang="ru-RU"/>
          </a:p>
        </p:txBody>
      </p:sp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531981CD-3B90-4DC7-B0A0-8E391E5936E2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11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4608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4608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837791F-388A-42C4-8C04-3D1074DBF32E}" type="slidenum">
              <a:rPr lang="ru-RU"/>
              <a:pPr/>
              <a:t>12</a:t>
            </a:fld>
            <a:endParaRPr lang="ru-RU"/>
          </a:p>
        </p:txBody>
      </p:sp>
      <p:sp>
        <p:nvSpPr>
          <p:cNvPr id="47107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33BB506B-285C-4FB4-B67D-12FF42937D64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12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47108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47109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DBBE7F0-4B37-4751-87F6-D2ED2BF856E0}" type="slidenum">
              <a:rPr lang="ru-RU">
                <a:solidFill>
                  <a:prstClr val="white"/>
                </a:solidFill>
              </a:rPr>
              <a:pPr/>
              <a:t>13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1203" name="Text Box 1"/>
          <p:cNvSpPr txBox="1">
            <a:spLocks noChangeArrowheads="1"/>
          </p:cNvSpPr>
          <p:nvPr/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7A3C97D1-0F63-49B3-A817-533AEA168B79}" type="slidenum">
              <a:rPr lang="ru-RU" sz="1200">
                <a:solidFill>
                  <a:srgbClr val="336666"/>
                </a:solidFill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13</a:t>
            </a:fld>
            <a:endParaRPr lang="ru-RU" sz="1200">
              <a:solidFill>
                <a:srgbClr val="336666"/>
              </a:solidFill>
            </a:endParaRPr>
          </a:p>
        </p:txBody>
      </p:sp>
      <p:sp>
        <p:nvSpPr>
          <p:cNvPr id="5120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solidFill>
            <a:srgbClr val="FFFFFF"/>
          </a:solidFill>
          <a:ln/>
        </p:spPr>
      </p:sp>
      <p:sp>
        <p:nvSpPr>
          <p:cNvPr id="5120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724202"/>
            <a:ext cx="5486400" cy="447556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0DFD9-C943-4436-A571-C58C26CD9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51619-18CA-49CC-8E12-D1093582F9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-52388"/>
            <a:ext cx="1751013" cy="71882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-52388"/>
            <a:ext cx="5105400" cy="7188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16699-959A-475F-A23E-723A41493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F2947-38DD-4A2B-AEC8-E5B489EA7D6C}" type="datetimeFigureOut">
              <a:rPr lang="ru-RU" smtClean="0"/>
              <a:pPr/>
              <a:t>03.02.2002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5B5718-A510-4B7E-9AFC-1097DE2A01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F2947-38DD-4A2B-AEC8-E5B489EA7D6C}" type="datetimeFigureOut">
              <a:rPr lang="ru-RU" smtClean="0"/>
              <a:pPr/>
              <a:t>03.02.2002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2FD10C-2497-421D-B150-672E7E9123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F2947-38DD-4A2B-AEC8-E5B489EA7D6C}" type="datetimeFigureOut">
              <a:rPr lang="ru-RU" smtClean="0"/>
              <a:pPr/>
              <a:t>03.02.2002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B0C98-532B-4A70-B625-3665F81BF7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F2947-38DD-4A2B-AEC8-E5B489EA7D6C}" type="datetimeFigureOut">
              <a:rPr lang="ru-RU" smtClean="0"/>
              <a:pPr/>
              <a:t>03.02.2002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D2FFBE-1F04-4084-83F9-A463C55AB6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F2947-38DD-4A2B-AEC8-E5B489EA7D6C}" type="datetimeFigureOut">
              <a:rPr lang="ru-RU" smtClean="0"/>
              <a:pPr/>
              <a:t>03.02.2002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AAADA-5B1D-4080-988C-B18C22F6F6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F2947-38DD-4A2B-AEC8-E5B489EA7D6C}" type="datetimeFigureOut">
              <a:rPr lang="ru-RU" smtClean="0"/>
              <a:pPr/>
              <a:t>03.02.2002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1A4D5-0089-47DC-8060-CD177BA99A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F2947-38DD-4A2B-AEC8-E5B489EA7D6C}" type="datetimeFigureOut">
              <a:rPr lang="ru-RU" smtClean="0"/>
              <a:pPr/>
              <a:t>03.02.2002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397C66-618D-420C-A8BF-704A968B23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F2947-38DD-4A2B-AEC8-E5B489EA7D6C}" type="datetimeFigureOut">
              <a:rPr lang="ru-RU" smtClean="0"/>
              <a:pPr/>
              <a:t>03.02.2002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90D3A-45FA-412C-8CD7-620F3E93C2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30061-9466-4989-A4F5-94F3B3A341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F2947-38DD-4A2B-AEC8-E5B489EA7D6C}" type="datetimeFigureOut">
              <a:rPr lang="ru-RU" smtClean="0"/>
              <a:pPr/>
              <a:t>03.02.2002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4A03AF-7490-48ED-AB71-CD2CB7BA10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F2947-38DD-4A2B-AEC8-E5B489EA7D6C}" type="datetimeFigureOut">
              <a:rPr lang="ru-RU" smtClean="0"/>
              <a:pPr/>
              <a:t>03.02.2002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B08FD6-8C6F-4951-A06D-8F15ADB378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F2947-38DD-4A2B-AEC8-E5B489EA7D6C}" type="datetimeFigureOut">
              <a:rPr lang="ru-RU" smtClean="0"/>
              <a:pPr/>
              <a:t>03.02.2002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A1A764-D54B-40FA-96B2-62FA73E2D9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966AC-3A2D-49C8-B18A-6ED0CD14F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7413" cy="523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3813" y="1905000"/>
            <a:ext cx="3429000" cy="5230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BDF5B-D763-43BE-8927-AD69C62EA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AD400-34EA-4B4E-9730-D11F281E6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12C3C-89A0-440C-9DFE-E1297D1A2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337F4-3BE0-4506-8F01-3836230D5B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26ED0-AD26-4187-8AB6-C0E8476E3A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270CC-5A97-471B-B5F4-7B116975E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Line 1"/>
          <p:cNvSpPr>
            <a:spLocks noChangeShapeType="1"/>
          </p:cNvSpPr>
          <p:nvPr/>
        </p:nvSpPr>
        <p:spPr bwMode="auto">
          <a:xfrm>
            <a:off x="1905000" y="1219200"/>
            <a:ext cx="1588" cy="2057400"/>
          </a:xfrm>
          <a:prstGeom prst="line">
            <a:avLst/>
          </a:prstGeom>
          <a:noFill/>
          <a:ln w="3492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0" name="Oval 2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rgbClr val="3366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Oval 3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rgbClr val="99CC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rgbClr val="CCCC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0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-52388"/>
            <a:ext cx="7008813" cy="20129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4103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08813" cy="5230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7086600" y="6248400"/>
            <a:ext cx="1524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810000" y="6248400"/>
            <a:ext cx="2895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2209800" y="6248400"/>
            <a:ext cx="12176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StarSymbol" charset="0"/>
              <a:buNone/>
              <a:tabLst>
                <a:tab pos="723900" algn="l"/>
              </a:tabLst>
              <a:defRPr sz="1400" smtClean="0">
                <a:solidFill>
                  <a:srgbClr val="336666"/>
                </a:solidFill>
                <a:latin typeface="Times New Roman" pitchFamily="16" charset="0"/>
                <a:cs typeface="Tahoma" charset="0"/>
              </a:defRPr>
            </a:lvl1pPr>
          </a:lstStyle>
          <a:p>
            <a:pPr>
              <a:defRPr/>
            </a:pPr>
            <a:fld id="{0122FA4D-B930-48DD-B734-D20F871E5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F2947-38DD-4A2B-AEC8-E5B489EA7D6C}" type="datetimeFigureOut">
              <a:rPr lang="ru-RU" smtClean="0"/>
              <a:pPr/>
              <a:t>03.02.2002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67D5263-14C9-411C-81FA-A3AF571D57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676456" cy="6507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1701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1524000" y="176213"/>
            <a:ext cx="7010400" cy="1554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>
                <a:solidFill>
                  <a:srgbClr val="0033CC"/>
                </a:solidFill>
              </a:rPr>
              <a:t>ХИМИЧЕСКИЙ  СОСТАВ  КЛЕТКИ</a:t>
            </a:r>
            <a:br>
              <a:rPr lang="ru-RU" sz="2400" b="1">
                <a:solidFill>
                  <a:srgbClr val="0033CC"/>
                </a:solidFill>
              </a:rPr>
            </a:br>
            <a:r>
              <a:rPr lang="ru-RU" sz="2400" b="1">
                <a:solidFill>
                  <a:srgbClr val="0033CC"/>
                </a:solidFill>
              </a:rPr>
              <a:t/>
            </a:r>
            <a:br>
              <a:rPr lang="ru-RU" sz="2400" b="1">
                <a:solidFill>
                  <a:srgbClr val="0033CC"/>
                </a:solidFill>
              </a:rPr>
            </a:br>
            <a:r>
              <a:rPr lang="ru-RU" sz="2400" b="1">
                <a:solidFill>
                  <a:srgbClr val="0033CC"/>
                </a:solidFill>
              </a:rPr>
              <a:t/>
            </a:r>
            <a:br>
              <a:rPr lang="ru-RU" sz="2400" b="1">
                <a:solidFill>
                  <a:srgbClr val="0033CC"/>
                </a:solidFill>
              </a:rPr>
            </a:br>
            <a:endParaRPr lang="ru-RU" sz="2400" b="1">
              <a:solidFill>
                <a:srgbClr val="0033CC"/>
              </a:solidFill>
            </a:endParaRPr>
          </a:p>
        </p:txBody>
      </p:sp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609600" y="1905000"/>
            <a:ext cx="83058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0033CC"/>
                </a:solidFill>
              </a:rPr>
              <a:t>НЕОРГАНИЧЕСКИЕ ВЕЩЕСТВА    ОРГАНИЧЕСКИЕ  ВЕЩЕСТВА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>
              <a:solidFill>
                <a:srgbClr val="0033CC"/>
              </a:solidFill>
            </a:endParaRP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0033CC"/>
                </a:solidFill>
              </a:rPr>
              <a:t>ВОДА                                                 ЖИРЫ                                 БЕЛКИ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0033CC"/>
                </a:solidFill>
              </a:rPr>
              <a:t>          МИНЕРАЛЬНЫЕ  СОЛИ                           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0033CC"/>
                </a:solidFill>
              </a:rPr>
              <a:t>                                                                              НУКЛЕИНОВЫЕ  КИСЛОТЫ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>
              <a:solidFill>
                <a:srgbClr val="0033CC"/>
              </a:solidFill>
            </a:endParaRP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0033CC"/>
                </a:solidFill>
              </a:rPr>
              <a:t>                                                                   УГЛЕВОДЫ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>
              <a:solidFill>
                <a:srgbClr val="0033CC"/>
              </a:solidFill>
            </a:endParaRP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>
              <a:solidFill>
                <a:srgbClr val="0033CC"/>
              </a:solidFill>
            </a:endParaRP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0033CC"/>
                </a:solidFill>
              </a:rPr>
              <a:t>                                                               КРАХМАЛ     САХАР   КЛЕТЧАТКА</a:t>
            </a:r>
          </a:p>
        </p:txBody>
      </p:sp>
      <p:sp>
        <p:nvSpPr>
          <p:cNvPr id="31748" name="Line 3"/>
          <p:cNvSpPr>
            <a:spLocks noChangeShapeType="1"/>
          </p:cNvSpPr>
          <p:nvPr/>
        </p:nvSpPr>
        <p:spPr bwMode="auto">
          <a:xfrm flipH="1">
            <a:off x="2894013" y="685800"/>
            <a:ext cx="1069975" cy="11430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49" name="Line 4"/>
          <p:cNvSpPr>
            <a:spLocks noChangeShapeType="1"/>
          </p:cNvSpPr>
          <p:nvPr/>
        </p:nvSpPr>
        <p:spPr bwMode="auto">
          <a:xfrm>
            <a:off x="5334000" y="685800"/>
            <a:ext cx="685800" cy="11430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0" name="Line 5"/>
          <p:cNvSpPr>
            <a:spLocks noChangeShapeType="1"/>
          </p:cNvSpPr>
          <p:nvPr/>
        </p:nvSpPr>
        <p:spPr bwMode="auto">
          <a:xfrm flipH="1">
            <a:off x="836613" y="2286000"/>
            <a:ext cx="384175" cy="304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1" name="Line 6"/>
          <p:cNvSpPr>
            <a:spLocks noChangeShapeType="1"/>
          </p:cNvSpPr>
          <p:nvPr/>
        </p:nvSpPr>
        <p:spPr bwMode="auto">
          <a:xfrm flipH="1">
            <a:off x="2132013" y="2286000"/>
            <a:ext cx="79375" cy="685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2" name="Line 7"/>
          <p:cNvSpPr>
            <a:spLocks noChangeShapeType="1"/>
          </p:cNvSpPr>
          <p:nvPr/>
        </p:nvSpPr>
        <p:spPr bwMode="auto">
          <a:xfrm flipH="1">
            <a:off x="4875213" y="2286000"/>
            <a:ext cx="307975" cy="304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3" name="Line 8"/>
          <p:cNvSpPr>
            <a:spLocks noChangeShapeType="1"/>
          </p:cNvSpPr>
          <p:nvPr/>
        </p:nvSpPr>
        <p:spPr bwMode="auto">
          <a:xfrm>
            <a:off x="7239000" y="2286000"/>
            <a:ext cx="609600" cy="304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4" name="Line 9"/>
          <p:cNvSpPr>
            <a:spLocks noChangeShapeType="1"/>
          </p:cNvSpPr>
          <p:nvPr/>
        </p:nvSpPr>
        <p:spPr bwMode="auto">
          <a:xfrm>
            <a:off x="6705600" y="2286000"/>
            <a:ext cx="1588" cy="9144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5" name="Line 10"/>
          <p:cNvSpPr>
            <a:spLocks noChangeShapeType="1"/>
          </p:cNvSpPr>
          <p:nvPr/>
        </p:nvSpPr>
        <p:spPr bwMode="auto">
          <a:xfrm flipH="1">
            <a:off x="5180013" y="2286000"/>
            <a:ext cx="612775" cy="16002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6" name="Line 11"/>
          <p:cNvSpPr>
            <a:spLocks noChangeShapeType="1"/>
          </p:cNvSpPr>
          <p:nvPr/>
        </p:nvSpPr>
        <p:spPr bwMode="auto">
          <a:xfrm flipH="1">
            <a:off x="5256213" y="4191000"/>
            <a:ext cx="231775" cy="685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7" name="Line 12"/>
          <p:cNvSpPr>
            <a:spLocks noChangeShapeType="1"/>
          </p:cNvSpPr>
          <p:nvPr/>
        </p:nvSpPr>
        <p:spPr bwMode="auto">
          <a:xfrm>
            <a:off x="5943600" y="4267200"/>
            <a:ext cx="609600" cy="6096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8" name="Line 13"/>
          <p:cNvSpPr>
            <a:spLocks noChangeShapeType="1"/>
          </p:cNvSpPr>
          <p:nvPr/>
        </p:nvSpPr>
        <p:spPr bwMode="auto">
          <a:xfrm>
            <a:off x="6248400" y="4191000"/>
            <a:ext cx="1676400" cy="685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304800" y="152400"/>
            <a:ext cx="7010400" cy="1028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200" b="1">
                <a:solidFill>
                  <a:srgbClr val="0033CC"/>
                </a:solidFill>
              </a:rPr>
              <a:t>ВОДА</a:t>
            </a:r>
          </a:p>
        </p:txBody>
      </p:sp>
      <p:grpSp>
        <p:nvGrpSpPr>
          <p:cNvPr id="13315" name="Group 2"/>
          <p:cNvGrpSpPr>
            <a:grpSpLocks/>
          </p:cNvGrpSpPr>
          <p:nvPr/>
        </p:nvGrpSpPr>
        <p:grpSpPr bwMode="auto">
          <a:xfrm>
            <a:off x="0" y="1357298"/>
            <a:ext cx="5103813" cy="3827463"/>
            <a:chOff x="0" y="1632"/>
            <a:chExt cx="3215" cy="2411"/>
          </a:xfrm>
        </p:grpSpPr>
        <p:pic>
          <p:nvPicPr>
            <p:cNvPr id="1331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632"/>
              <a:ext cx="3215" cy="24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3318" name="Text Box 4"/>
            <p:cNvSpPr txBox="1">
              <a:spLocks noChangeArrowheads="1"/>
            </p:cNvSpPr>
            <p:nvPr/>
          </p:nvSpPr>
          <p:spPr bwMode="auto">
            <a:xfrm>
              <a:off x="0" y="1632"/>
              <a:ext cx="3215" cy="24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4953000" y="1143000"/>
            <a:ext cx="4191000" cy="3810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Самое распространенное в живых организмах соединение.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В молодом организме – 80 % от массы тела.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В клетках старого организма – 60 %.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В головном мозге – 85 %.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В клетках эмали зубов – 10-15 %.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200" b="1">
                <a:solidFill>
                  <a:srgbClr val="0033CC"/>
                </a:solidFill>
              </a:rPr>
              <a:t>НАЛИЧИЕ   ВОДЫ</a:t>
            </a:r>
          </a:p>
        </p:txBody>
      </p:sp>
      <p:grpSp>
        <p:nvGrpSpPr>
          <p:cNvPr id="14339" name="Group 2"/>
          <p:cNvGrpSpPr>
            <a:grpSpLocks/>
          </p:cNvGrpSpPr>
          <p:nvPr/>
        </p:nvGrpSpPr>
        <p:grpSpPr bwMode="auto">
          <a:xfrm>
            <a:off x="0" y="1428736"/>
            <a:ext cx="3636963" cy="4722813"/>
            <a:chOff x="288" y="1104"/>
            <a:chExt cx="2291" cy="2975"/>
          </a:xfrm>
        </p:grpSpPr>
        <p:pic>
          <p:nvPicPr>
            <p:cNvPr id="1434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r="50729"/>
            <a:stretch>
              <a:fillRect/>
            </a:stretch>
          </p:blipFill>
          <p:spPr bwMode="auto">
            <a:xfrm>
              <a:off x="288" y="1104"/>
              <a:ext cx="2291" cy="29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4344" name="Text Box 4"/>
            <p:cNvSpPr txBox="1">
              <a:spLocks noChangeArrowheads="1"/>
            </p:cNvSpPr>
            <p:nvPr/>
          </p:nvSpPr>
          <p:spPr bwMode="auto">
            <a:xfrm>
              <a:off x="288" y="1104"/>
              <a:ext cx="2291" cy="29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9" name="Рисунок 8" descr="DSC0538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19493" y="1785926"/>
            <a:ext cx="5524507" cy="414338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1"/>
          <p:cNvGrpSpPr>
            <a:grpSpLocks/>
          </p:cNvGrpSpPr>
          <p:nvPr/>
        </p:nvGrpSpPr>
        <p:grpSpPr bwMode="auto">
          <a:xfrm>
            <a:off x="0" y="0"/>
            <a:ext cx="7770813" cy="6824663"/>
            <a:chOff x="0" y="0"/>
            <a:chExt cx="4895" cy="4299"/>
          </a:xfrm>
        </p:grpSpPr>
        <p:pic>
          <p:nvPicPr>
            <p:cNvPr id="1741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4895" cy="42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7416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4895" cy="429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17411" name="WordArt 4"/>
          <p:cNvSpPr>
            <a:spLocks noChangeArrowheads="1" noChangeShapeType="1" noTextEdit="1"/>
          </p:cNvSpPr>
          <p:nvPr/>
        </p:nvSpPr>
        <p:spPr bwMode="auto">
          <a:xfrm>
            <a:off x="762000" y="3657600"/>
            <a:ext cx="2209800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8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/>
              </a:rPr>
              <a:t>ОРГАНИЧЕСКИЕ </a:t>
            </a:r>
          </a:p>
          <a:p>
            <a:pPr algn="ctr"/>
            <a:endParaRPr lang="ru-RU" sz="3600" kern="10">
              <a:ln w="19080">
                <a:solidFill>
                  <a:srgbClr val="99CCFF"/>
                </a:solidFill>
                <a:miter lim="800000"/>
                <a:headEnd/>
                <a:tailEnd/>
              </a:ln>
              <a:solidFill>
                <a:srgbClr val="0066CC"/>
              </a:solidFill>
              <a:effectLst>
                <a:outerShdw dist="17819" dir="2700000" algn="ctr" rotWithShape="0">
                  <a:srgbClr val="990000"/>
                </a:outerShdw>
              </a:effectLst>
              <a:latin typeface="Impact"/>
            </a:endParaRPr>
          </a:p>
          <a:p>
            <a:pPr algn="ctr"/>
            <a:r>
              <a:rPr lang="ru-RU" sz="3600" kern="10">
                <a:ln w="19080">
                  <a:solidFill>
                    <a:srgbClr val="99CCFF"/>
                  </a:solidFill>
                  <a:miter lim="800000"/>
                  <a:headEnd/>
                  <a:tailEnd/>
                </a:ln>
                <a:solidFill>
                  <a:srgbClr val="0066CC"/>
                </a:solidFill>
                <a:effectLst>
                  <a:outerShdw dist="17819" dir="2700000" algn="ctr" rotWithShape="0">
                    <a:srgbClr val="990000"/>
                  </a:outerShdw>
                </a:effectLst>
                <a:latin typeface="Impact"/>
              </a:rPr>
              <a:t>ВЕЩЕСТВА</a:t>
            </a:r>
          </a:p>
        </p:txBody>
      </p:sp>
      <p:sp>
        <p:nvSpPr>
          <p:cNvPr id="17412" name="WordArt 5"/>
          <p:cNvSpPr>
            <a:spLocks noChangeArrowheads="1" noChangeShapeType="1" noTextEdit="1"/>
          </p:cNvSpPr>
          <p:nvPr/>
        </p:nvSpPr>
        <p:spPr bwMode="auto">
          <a:xfrm>
            <a:off x="4648200" y="2057400"/>
            <a:ext cx="2619375" cy="28924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b="1" kern="10">
                <a:ln w="9360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CC00CC"/>
                    </a:gs>
                    <a:gs pos="100000">
                      <a:srgbClr val="6600CC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НЕОРГАНИЧЕСКИЕ</a:t>
            </a:r>
          </a:p>
          <a:p>
            <a:pPr algn="ctr"/>
            <a:endParaRPr lang="ru-RU" sz="3600" b="1" kern="10">
              <a:ln w="9360">
                <a:solidFill>
                  <a:srgbClr val="CC99FF"/>
                </a:solidFill>
                <a:miter lim="800000"/>
                <a:headEnd/>
                <a:tailEnd/>
              </a:ln>
              <a:gradFill rotWithShape="1">
                <a:gsLst>
                  <a:gs pos="0">
                    <a:srgbClr val="CC00CC"/>
                  </a:gs>
                  <a:gs pos="100000">
                    <a:srgbClr val="6600CC"/>
                  </a:gs>
                </a:gsLst>
                <a:lin ang="5400000" scaled="1"/>
              </a:gradFill>
              <a:effectLst>
                <a:outerShdw dist="53966" dir="2700000" algn="ctr" rotWithShape="0">
                  <a:srgbClr val="9999FF">
                    <a:alpha val="80011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b="1" kern="10">
                <a:ln w="9360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CC00CC"/>
                    </a:gs>
                    <a:gs pos="100000">
                      <a:srgbClr val="6600CC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ВЕЩЕСТВА</a:t>
            </a:r>
          </a:p>
        </p:txBody>
      </p:sp>
      <p:sp>
        <p:nvSpPr>
          <p:cNvPr id="17413" name="WordArt 6"/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685800" cy="10271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E3E02"/>
                    </a:gs>
                    <a:gs pos="100000">
                      <a:srgbClr val="FFE701"/>
                    </a:gs>
                  </a:gsLst>
                  <a:lin ang="5400000" scaled="1"/>
                </a:gradFill>
                <a:latin typeface="Impact"/>
              </a:rPr>
              <a:t>?</a:t>
            </a:r>
          </a:p>
        </p:txBody>
      </p:sp>
      <p:sp>
        <p:nvSpPr>
          <p:cNvPr id="17414" name="WordArt 7"/>
          <p:cNvSpPr>
            <a:spLocks noChangeArrowheads="1" noChangeShapeType="1" noTextEdit="1"/>
          </p:cNvSpPr>
          <p:nvPr/>
        </p:nvSpPr>
        <p:spPr bwMode="auto">
          <a:xfrm>
            <a:off x="5715000" y="1219200"/>
            <a:ext cx="685800" cy="10271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E3E02"/>
                    </a:gs>
                    <a:gs pos="100000">
                      <a:srgbClr val="FFE701"/>
                    </a:gs>
                  </a:gsLst>
                  <a:lin ang="5400000" scaled="1"/>
                </a:gradFill>
                <a:latin typeface="Impact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148298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952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200" b="1">
                <a:solidFill>
                  <a:srgbClr val="0033CC"/>
                </a:solidFill>
              </a:rPr>
              <a:t>                          ВОДА</a:t>
            </a: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5105400" y="1905000"/>
            <a:ext cx="34290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Участвует в обмене веществ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Входит в состав цитоплазмы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Составляет основу клеточного сока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Придает упругость клетке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Определяет форму клетки</a:t>
            </a:r>
          </a:p>
        </p:txBody>
      </p:sp>
      <p:grpSp>
        <p:nvGrpSpPr>
          <p:cNvPr id="15364" name="Group 3"/>
          <p:cNvGrpSpPr>
            <a:grpSpLocks/>
          </p:cNvGrpSpPr>
          <p:nvPr/>
        </p:nvGrpSpPr>
        <p:grpSpPr bwMode="auto">
          <a:xfrm>
            <a:off x="0" y="0"/>
            <a:ext cx="4570413" cy="6856413"/>
            <a:chOff x="0" y="0"/>
            <a:chExt cx="2879" cy="4319"/>
          </a:xfrm>
        </p:grpSpPr>
        <p:pic>
          <p:nvPicPr>
            <p:cNvPr id="1536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879" cy="43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5366" name="Text Box 5"/>
            <p:cNvSpPr txBox="1">
              <a:spLocks noChangeArrowheads="1"/>
            </p:cNvSpPr>
            <p:nvPr/>
          </p:nvSpPr>
          <p:spPr bwMode="auto">
            <a:xfrm>
              <a:off x="0" y="0"/>
              <a:ext cx="2879" cy="43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1"/>
          <p:cNvSpPr txBox="1">
            <a:spLocks noChangeArrowheads="1"/>
          </p:cNvSpPr>
          <p:nvPr/>
        </p:nvSpPr>
        <p:spPr bwMode="auto">
          <a:xfrm>
            <a:off x="1524000" y="177800"/>
            <a:ext cx="7010400" cy="6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800" b="1">
                <a:solidFill>
                  <a:srgbClr val="0033CC"/>
                </a:solidFill>
              </a:rPr>
              <a:t>МИНЕРАЛЬНЫЕ СОЛИ</a:t>
            </a:r>
          </a:p>
        </p:txBody>
      </p:sp>
      <p:grpSp>
        <p:nvGrpSpPr>
          <p:cNvPr id="2052" name="Group 2"/>
          <p:cNvGrpSpPr>
            <a:grpSpLocks/>
          </p:cNvGrpSpPr>
          <p:nvPr/>
        </p:nvGrpSpPr>
        <p:grpSpPr bwMode="auto">
          <a:xfrm>
            <a:off x="1143000" y="1139825"/>
            <a:ext cx="7313613" cy="3711575"/>
            <a:chOff x="720" y="718"/>
            <a:chExt cx="4607" cy="2338"/>
          </a:xfrm>
        </p:grpSpPr>
        <p:graphicFrame>
          <p:nvGraphicFramePr>
            <p:cNvPr id="2050" name="Object 3"/>
            <p:cNvGraphicFramePr>
              <a:graphicFrameLocks noChangeAspect="1"/>
            </p:cNvGraphicFramePr>
            <p:nvPr/>
          </p:nvGraphicFramePr>
          <p:xfrm>
            <a:off x="720" y="718"/>
            <a:ext cx="4607" cy="2338"/>
          </p:xfrm>
          <a:graphic>
            <a:graphicData uri="http://schemas.openxmlformats.org/presentationml/2006/ole">
              <p:oleObj spid="_x0000_s2051" r:id="rId4" imgW="4448250" imgH="2257425" progId="">
                <p:embed/>
              </p:oleObj>
            </a:graphicData>
          </a:graphic>
        </p:graphicFrame>
        <p:sp>
          <p:nvSpPr>
            <p:cNvPr id="2054" name="Text Box 4"/>
            <p:cNvSpPr txBox="1">
              <a:spLocks noChangeArrowheads="1"/>
            </p:cNvSpPr>
            <p:nvPr/>
          </p:nvSpPr>
          <p:spPr bwMode="auto">
            <a:xfrm>
              <a:off x="720" y="718"/>
              <a:ext cx="4607" cy="23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09600" y="5105400"/>
            <a:ext cx="8229600" cy="1524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Необходимы для обмена веществ между клеткой  и средой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Входят в состав межклеточного вещества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800" b="1">
                <a:solidFill>
                  <a:srgbClr val="0033CC"/>
                </a:solidFill>
              </a:rPr>
              <a:t>ОПРЕДЕЛЕНИЕ  КРАХМАЛА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04800" y="1905000"/>
            <a:ext cx="4495800" cy="416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lnSpc>
                <a:spcPct val="90000"/>
              </a:lnSpc>
              <a:spcBef>
                <a:spcPts val="5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itchFamily="16" charset="0"/>
              </a:rPr>
              <a:t>На клубень картофеля капните йод.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 dirty="0">
                <a:solidFill>
                  <a:srgbClr val="FF3300"/>
                </a:solidFill>
                <a:latin typeface="Times New Roman" pitchFamily="16" charset="0"/>
              </a:rPr>
              <a:t>Что наблюдаете?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itchFamily="16" charset="0"/>
              </a:rPr>
              <a:t>В стакан налейте немного воды.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itchFamily="16" charset="0"/>
              </a:rPr>
              <a:t>Опустите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6" charset="0"/>
              </a:rPr>
              <a:t>туда муку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6" charset="0"/>
              </a:rPr>
              <a:t>, завернутую </a:t>
            </a:r>
            <a:r>
              <a:rPr lang="ru-RU" sz="2000" b="1" dirty="0">
                <a:solidFill>
                  <a:srgbClr val="000000"/>
                </a:solidFill>
                <a:latin typeface="Times New Roman" pitchFamily="16" charset="0"/>
              </a:rPr>
              <a:t>в марлю.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>
                <a:solidFill>
                  <a:srgbClr val="000000"/>
                </a:solidFill>
                <a:latin typeface="Times New Roman" pitchFamily="16" charset="0"/>
              </a:rPr>
              <a:t>Поболтайте </a:t>
            </a:r>
            <a:r>
              <a:rPr lang="ru-RU" sz="2000" b="1" smtClean="0">
                <a:solidFill>
                  <a:srgbClr val="000000"/>
                </a:solidFill>
                <a:latin typeface="Times New Roman" pitchFamily="16" charset="0"/>
              </a:rPr>
              <a:t>мешочек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6" charset="0"/>
              </a:rPr>
              <a:t>с мукой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 pitchFamily="16" charset="0"/>
              </a:rPr>
              <a:t>в стаканчике.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 dirty="0">
                <a:solidFill>
                  <a:srgbClr val="FF3300"/>
                </a:solidFill>
                <a:latin typeface="Times New Roman" pitchFamily="16" charset="0"/>
              </a:rPr>
              <a:t>Что наблюдаете?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itchFamily="16" charset="0"/>
              </a:rPr>
              <a:t>Отлейте  немного воды в стаканчик и накапайте туда раствор йода.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b="1" dirty="0">
                <a:solidFill>
                  <a:srgbClr val="FF3300"/>
                </a:solidFill>
                <a:latin typeface="Times New Roman" pitchFamily="16" charset="0"/>
              </a:rPr>
              <a:t>Что наблюдаете?</a:t>
            </a:r>
          </a:p>
          <a:p>
            <a:pPr marL="341313" indent="-341313">
              <a:lnSpc>
                <a:spcPct val="90000"/>
              </a:lnSpc>
              <a:spcBef>
                <a:spcPts val="500"/>
              </a:spcBef>
              <a:buClrTx/>
              <a:buSzPct val="70000"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000" b="1" dirty="0">
              <a:solidFill>
                <a:srgbClr val="FF3300"/>
              </a:solidFill>
              <a:latin typeface="Times New Roman" pitchFamily="16" charset="0"/>
            </a:endParaRPr>
          </a:p>
        </p:txBody>
      </p:sp>
      <p:grpSp>
        <p:nvGrpSpPr>
          <p:cNvPr id="21508" name="Group 3"/>
          <p:cNvGrpSpPr>
            <a:grpSpLocks/>
          </p:cNvGrpSpPr>
          <p:nvPr/>
        </p:nvGrpSpPr>
        <p:grpSpPr bwMode="auto">
          <a:xfrm>
            <a:off x="5486400" y="1371600"/>
            <a:ext cx="3249613" cy="2436813"/>
            <a:chOff x="3456" y="864"/>
            <a:chExt cx="2047" cy="1535"/>
          </a:xfrm>
        </p:grpSpPr>
        <p:pic>
          <p:nvPicPr>
            <p:cNvPr id="2151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56" y="864"/>
              <a:ext cx="2047" cy="15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1513" name="Text Box 5"/>
            <p:cNvSpPr txBox="1">
              <a:spLocks noChangeArrowheads="1"/>
            </p:cNvSpPr>
            <p:nvPr/>
          </p:nvSpPr>
          <p:spPr bwMode="auto">
            <a:xfrm>
              <a:off x="3456" y="864"/>
              <a:ext cx="2047" cy="15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1509" name="Group 6"/>
          <p:cNvGrpSpPr>
            <a:grpSpLocks/>
          </p:cNvGrpSpPr>
          <p:nvPr/>
        </p:nvGrpSpPr>
        <p:grpSpPr bwMode="auto">
          <a:xfrm>
            <a:off x="5029200" y="3906838"/>
            <a:ext cx="3910013" cy="2797175"/>
            <a:chOff x="3168" y="2461"/>
            <a:chExt cx="2463" cy="1762"/>
          </a:xfrm>
        </p:grpSpPr>
        <p:pic>
          <p:nvPicPr>
            <p:cNvPr id="21510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68" y="2461"/>
              <a:ext cx="2463" cy="17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1511" name="Text Box 8"/>
            <p:cNvSpPr txBox="1">
              <a:spLocks noChangeArrowheads="1"/>
            </p:cNvSpPr>
            <p:nvPr/>
          </p:nvSpPr>
          <p:spPr bwMode="auto">
            <a:xfrm>
              <a:off x="3168" y="2461"/>
              <a:ext cx="2463" cy="17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2" dur="50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7" dur="500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32" dur="500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37" dur="500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42" dur="500"/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>
                <a:solidFill>
                  <a:srgbClr val="0033CC"/>
                </a:solidFill>
              </a:rPr>
              <a:t>Кроме крахмала и сахара в состав клеток растений входит целлюлоза и клетчатка</a:t>
            </a:r>
          </a:p>
        </p:txBody>
      </p:sp>
      <p:grpSp>
        <p:nvGrpSpPr>
          <p:cNvPr id="22531" name="Group 2"/>
          <p:cNvGrpSpPr>
            <a:grpSpLocks/>
          </p:cNvGrpSpPr>
          <p:nvPr/>
        </p:nvGrpSpPr>
        <p:grpSpPr bwMode="auto">
          <a:xfrm>
            <a:off x="228600" y="1752600"/>
            <a:ext cx="4127500" cy="4875213"/>
            <a:chOff x="144" y="1104"/>
            <a:chExt cx="2600" cy="3071"/>
          </a:xfrm>
        </p:grpSpPr>
        <p:pic>
          <p:nvPicPr>
            <p:cNvPr id="2253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" y="1104"/>
              <a:ext cx="2600" cy="307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2536" name="Text Box 4"/>
            <p:cNvSpPr txBox="1">
              <a:spLocks noChangeArrowheads="1"/>
            </p:cNvSpPr>
            <p:nvPr/>
          </p:nvSpPr>
          <p:spPr bwMode="auto">
            <a:xfrm>
              <a:off x="144" y="1104"/>
              <a:ext cx="2600" cy="307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532" name="Group 5"/>
          <p:cNvGrpSpPr>
            <a:grpSpLocks/>
          </p:cNvGrpSpPr>
          <p:nvPr/>
        </p:nvGrpSpPr>
        <p:grpSpPr bwMode="auto">
          <a:xfrm>
            <a:off x="5114925" y="1785926"/>
            <a:ext cx="3663950" cy="4841887"/>
            <a:chOff x="3222" y="864"/>
            <a:chExt cx="2308" cy="3311"/>
          </a:xfrm>
        </p:grpSpPr>
        <p:pic>
          <p:nvPicPr>
            <p:cNvPr id="22533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22" y="864"/>
              <a:ext cx="2308" cy="33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2534" name="Text Box 7"/>
            <p:cNvSpPr txBox="1">
              <a:spLocks noChangeArrowheads="1"/>
            </p:cNvSpPr>
            <p:nvPr/>
          </p:nvSpPr>
          <p:spPr bwMode="auto">
            <a:xfrm>
              <a:off x="3222" y="864"/>
              <a:ext cx="2308" cy="33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723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800" b="1">
                <a:solidFill>
                  <a:srgbClr val="0033CC"/>
                </a:solidFill>
              </a:rPr>
              <a:t>УГЛЕВОДЫ</a:t>
            </a:r>
          </a:p>
        </p:txBody>
      </p:sp>
      <p:grpSp>
        <p:nvGrpSpPr>
          <p:cNvPr id="19459" name="Group 2"/>
          <p:cNvGrpSpPr>
            <a:grpSpLocks/>
          </p:cNvGrpSpPr>
          <p:nvPr/>
        </p:nvGrpSpPr>
        <p:grpSpPr bwMode="auto">
          <a:xfrm>
            <a:off x="785786" y="3929066"/>
            <a:ext cx="3198813" cy="2727325"/>
            <a:chOff x="0" y="2505"/>
            <a:chExt cx="2015" cy="1718"/>
          </a:xfrm>
        </p:grpSpPr>
        <p:pic>
          <p:nvPicPr>
            <p:cNvPr id="1946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505"/>
              <a:ext cx="2015" cy="17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9470" name="Text Box 4"/>
            <p:cNvSpPr txBox="1">
              <a:spLocks noChangeArrowheads="1"/>
            </p:cNvSpPr>
            <p:nvPr/>
          </p:nvSpPr>
          <p:spPr bwMode="auto">
            <a:xfrm>
              <a:off x="0" y="2505"/>
              <a:ext cx="2015" cy="17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460" name="Group 5"/>
          <p:cNvGrpSpPr>
            <a:grpSpLocks/>
          </p:cNvGrpSpPr>
          <p:nvPr/>
        </p:nvGrpSpPr>
        <p:grpSpPr bwMode="auto">
          <a:xfrm>
            <a:off x="5214942" y="4038600"/>
            <a:ext cx="3749671" cy="2665413"/>
            <a:chOff x="3408" y="2544"/>
            <a:chExt cx="2239" cy="1679"/>
          </a:xfrm>
        </p:grpSpPr>
        <p:pic>
          <p:nvPicPr>
            <p:cNvPr id="19467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8" y="2544"/>
              <a:ext cx="2239" cy="16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9468" name="Text Box 7"/>
            <p:cNvSpPr txBox="1">
              <a:spLocks noChangeArrowheads="1"/>
            </p:cNvSpPr>
            <p:nvPr/>
          </p:nvSpPr>
          <p:spPr bwMode="auto">
            <a:xfrm>
              <a:off x="3408" y="2544"/>
              <a:ext cx="2239" cy="16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461" name="Group 8"/>
          <p:cNvGrpSpPr>
            <a:grpSpLocks/>
          </p:cNvGrpSpPr>
          <p:nvPr/>
        </p:nvGrpSpPr>
        <p:grpSpPr bwMode="auto">
          <a:xfrm>
            <a:off x="214282" y="928671"/>
            <a:ext cx="4143404" cy="3000396"/>
            <a:chOff x="288" y="864"/>
            <a:chExt cx="2207" cy="1655"/>
          </a:xfrm>
        </p:grpSpPr>
        <p:pic>
          <p:nvPicPr>
            <p:cNvPr id="19465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8" y="864"/>
              <a:ext cx="2207" cy="16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9466" name="Text Box 10"/>
            <p:cNvSpPr txBox="1">
              <a:spLocks noChangeArrowheads="1"/>
            </p:cNvSpPr>
            <p:nvPr/>
          </p:nvSpPr>
          <p:spPr bwMode="auto">
            <a:xfrm>
              <a:off x="288" y="864"/>
              <a:ext cx="2207" cy="16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462" name="Group 11"/>
          <p:cNvGrpSpPr>
            <a:grpSpLocks/>
          </p:cNvGrpSpPr>
          <p:nvPr/>
        </p:nvGrpSpPr>
        <p:grpSpPr bwMode="auto">
          <a:xfrm>
            <a:off x="5257800" y="914400"/>
            <a:ext cx="3613150" cy="2987675"/>
            <a:chOff x="3312" y="576"/>
            <a:chExt cx="2276" cy="1882"/>
          </a:xfrm>
        </p:grpSpPr>
        <p:pic>
          <p:nvPicPr>
            <p:cNvPr id="19463" name="Picture 1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12" y="576"/>
              <a:ext cx="2276" cy="18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9464" name="Text Box 13"/>
            <p:cNvSpPr txBox="1">
              <a:spLocks noChangeArrowheads="1"/>
            </p:cNvSpPr>
            <p:nvPr/>
          </p:nvSpPr>
          <p:spPr bwMode="auto">
            <a:xfrm>
              <a:off x="3312" y="576"/>
              <a:ext cx="2276" cy="18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1524000" y="141288"/>
            <a:ext cx="7010400" cy="671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800" b="1">
                <a:solidFill>
                  <a:srgbClr val="0033CC"/>
                </a:solidFill>
              </a:rPr>
              <a:t>УГЛЕВОДЫ</a:t>
            </a:r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228600" y="4572000"/>
            <a:ext cx="8534400" cy="1981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Крахмал и сахар являются основными запасными веществами в клетке.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Углеводы входят в состав оболочек клеток.</a:t>
            </a:r>
          </a:p>
          <a:p>
            <a:pPr marL="341313" indent="-341313">
              <a:spcBef>
                <a:spcPts val="5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200" b="1">
                <a:solidFill>
                  <a:srgbClr val="000000"/>
                </a:solidFill>
              </a:rPr>
              <a:t>В результате расщепления углеводов клетки получают энергию.</a:t>
            </a:r>
          </a:p>
        </p:txBody>
      </p:sp>
      <p:grpSp>
        <p:nvGrpSpPr>
          <p:cNvPr id="20484" name="Group 3"/>
          <p:cNvGrpSpPr>
            <a:grpSpLocks/>
          </p:cNvGrpSpPr>
          <p:nvPr/>
        </p:nvGrpSpPr>
        <p:grpSpPr bwMode="auto">
          <a:xfrm>
            <a:off x="381000" y="928670"/>
            <a:ext cx="3976686" cy="3489343"/>
            <a:chOff x="240" y="861"/>
            <a:chExt cx="2159" cy="1922"/>
          </a:xfrm>
        </p:grpSpPr>
        <p:pic>
          <p:nvPicPr>
            <p:cNvPr id="2048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0" y="861"/>
              <a:ext cx="2159" cy="19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0489" name="Text Box 5"/>
            <p:cNvSpPr txBox="1">
              <a:spLocks noChangeArrowheads="1"/>
            </p:cNvSpPr>
            <p:nvPr/>
          </p:nvSpPr>
          <p:spPr bwMode="auto">
            <a:xfrm>
              <a:off x="240" y="861"/>
              <a:ext cx="2159" cy="19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485" name="Group 6"/>
          <p:cNvGrpSpPr>
            <a:grpSpLocks/>
          </p:cNvGrpSpPr>
          <p:nvPr/>
        </p:nvGrpSpPr>
        <p:grpSpPr bwMode="auto">
          <a:xfrm>
            <a:off x="5029200" y="914400"/>
            <a:ext cx="3733800" cy="3463925"/>
            <a:chOff x="3168" y="576"/>
            <a:chExt cx="2352" cy="2182"/>
          </a:xfrm>
        </p:grpSpPr>
        <p:pic>
          <p:nvPicPr>
            <p:cNvPr id="20486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68" y="576"/>
              <a:ext cx="2352" cy="2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0487" name="Text Box 8"/>
            <p:cNvSpPr txBox="1">
              <a:spLocks noChangeArrowheads="1"/>
            </p:cNvSpPr>
            <p:nvPr/>
          </p:nvSpPr>
          <p:spPr bwMode="auto">
            <a:xfrm>
              <a:off x="3168" y="576"/>
              <a:ext cx="2352" cy="2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pic>
          <p:nvPicPr>
            <p:cNvPr id="819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5759" cy="43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8196" name="Text Box 3"/>
            <p:cNvSpPr txBox="1">
              <a:spLocks noChangeArrowheads="1"/>
            </p:cNvSpPr>
            <p:nvPr/>
          </p:nvSpPr>
          <p:spPr bwMode="auto">
            <a:xfrm>
              <a:off x="0" y="0"/>
              <a:ext cx="5759" cy="43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723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800" b="1">
                <a:solidFill>
                  <a:srgbClr val="0033CC"/>
                </a:solidFill>
              </a:rPr>
              <a:t>ЖИРЫ</a:t>
            </a:r>
          </a:p>
        </p:txBody>
      </p:sp>
      <p:grpSp>
        <p:nvGrpSpPr>
          <p:cNvPr id="23555" name="Group 2"/>
          <p:cNvGrpSpPr>
            <a:grpSpLocks/>
          </p:cNvGrpSpPr>
          <p:nvPr/>
        </p:nvGrpSpPr>
        <p:grpSpPr bwMode="auto">
          <a:xfrm>
            <a:off x="0" y="500042"/>
            <a:ext cx="3041650" cy="3351213"/>
            <a:chOff x="0" y="96"/>
            <a:chExt cx="1916" cy="2111"/>
          </a:xfrm>
        </p:grpSpPr>
        <p:pic>
          <p:nvPicPr>
            <p:cNvPr id="2356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96"/>
              <a:ext cx="1916" cy="21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3566" name="Text Box 4"/>
            <p:cNvSpPr txBox="1">
              <a:spLocks noChangeArrowheads="1"/>
            </p:cNvSpPr>
            <p:nvPr/>
          </p:nvSpPr>
          <p:spPr bwMode="auto">
            <a:xfrm>
              <a:off x="0" y="96"/>
              <a:ext cx="1916" cy="21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3556" name="Group 5"/>
          <p:cNvGrpSpPr>
            <a:grpSpLocks/>
          </p:cNvGrpSpPr>
          <p:nvPr/>
        </p:nvGrpSpPr>
        <p:grpSpPr bwMode="auto">
          <a:xfrm>
            <a:off x="4643438" y="714356"/>
            <a:ext cx="3465513" cy="3465513"/>
            <a:chOff x="2880" y="720"/>
            <a:chExt cx="2183" cy="2183"/>
          </a:xfrm>
        </p:grpSpPr>
        <p:pic>
          <p:nvPicPr>
            <p:cNvPr id="23563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0" y="720"/>
              <a:ext cx="2183" cy="21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3564" name="Text Box 7"/>
            <p:cNvSpPr txBox="1">
              <a:spLocks noChangeArrowheads="1"/>
            </p:cNvSpPr>
            <p:nvPr/>
          </p:nvSpPr>
          <p:spPr bwMode="auto">
            <a:xfrm>
              <a:off x="2880" y="720"/>
              <a:ext cx="2183" cy="21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3557" name="Group 8"/>
          <p:cNvGrpSpPr>
            <a:grpSpLocks/>
          </p:cNvGrpSpPr>
          <p:nvPr/>
        </p:nvGrpSpPr>
        <p:grpSpPr bwMode="auto">
          <a:xfrm>
            <a:off x="714348" y="3810000"/>
            <a:ext cx="3122613" cy="3048000"/>
            <a:chOff x="144" y="2232"/>
            <a:chExt cx="1967" cy="1920"/>
          </a:xfrm>
        </p:grpSpPr>
        <p:pic>
          <p:nvPicPr>
            <p:cNvPr id="23561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4" y="2232"/>
              <a:ext cx="1967" cy="19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3562" name="Text Box 10"/>
            <p:cNvSpPr txBox="1">
              <a:spLocks noChangeArrowheads="1"/>
            </p:cNvSpPr>
            <p:nvPr/>
          </p:nvSpPr>
          <p:spPr bwMode="auto">
            <a:xfrm>
              <a:off x="144" y="2232"/>
              <a:ext cx="1967" cy="19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3558" name="Group 11"/>
          <p:cNvGrpSpPr>
            <a:grpSpLocks/>
          </p:cNvGrpSpPr>
          <p:nvPr/>
        </p:nvGrpSpPr>
        <p:grpSpPr bwMode="auto">
          <a:xfrm>
            <a:off x="5143504" y="4500570"/>
            <a:ext cx="2651125" cy="1979613"/>
            <a:chOff x="3984" y="2928"/>
            <a:chExt cx="1670" cy="1247"/>
          </a:xfrm>
        </p:grpSpPr>
        <p:pic>
          <p:nvPicPr>
            <p:cNvPr id="23559" name="Picture 1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84" y="2928"/>
              <a:ext cx="1670" cy="12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3560" name="Text Box 13"/>
            <p:cNvSpPr txBox="1">
              <a:spLocks noChangeArrowheads="1"/>
            </p:cNvSpPr>
            <p:nvPr/>
          </p:nvSpPr>
          <p:spPr bwMode="auto">
            <a:xfrm>
              <a:off x="3984" y="2928"/>
              <a:ext cx="1670" cy="12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200" b="1">
                <a:solidFill>
                  <a:srgbClr val="0033CC"/>
                </a:solidFill>
              </a:rPr>
              <a:t>ОПРЕДЕЛЕНИЕ  ЖИРА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5105400" y="1905000"/>
            <a:ext cx="38100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Возьмите салфетку.</a:t>
            </a:r>
          </a:p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Между листочками положите несколько семечек подсолнечника.</a:t>
            </a:r>
          </a:p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Обратной стороной карандаша раздавите семена.</a:t>
            </a:r>
          </a:p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FF3300"/>
                </a:solidFill>
              </a:rPr>
              <a:t>Что наблюдаете?</a:t>
            </a:r>
          </a:p>
        </p:txBody>
      </p:sp>
      <p:grpSp>
        <p:nvGrpSpPr>
          <p:cNvPr id="24580" name="Group 3"/>
          <p:cNvGrpSpPr>
            <a:grpSpLocks/>
          </p:cNvGrpSpPr>
          <p:nvPr/>
        </p:nvGrpSpPr>
        <p:grpSpPr bwMode="auto">
          <a:xfrm>
            <a:off x="152400" y="1447800"/>
            <a:ext cx="4722813" cy="4665663"/>
            <a:chOff x="96" y="912"/>
            <a:chExt cx="2975" cy="2939"/>
          </a:xfrm>
        </p:grpSpPr>
        <p:pic>
          <p:nvPicPr>
            <p:cNvPr id="2458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" y="912"/>
              <a:ext cx="2975" cy="29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4582" name="Text Box 5"/>
            <p:cNvSpPr txBox="1">
              <a:spLocks noChangeArrowheads="1"/>
            </p:cNvSpPr>
            <p:nvPr/>
          </p:nvSpPr>
          <p:spPr bwMode="auto">
            <a:xfrm>
              <a:off x="96" y="912"/>
              <a:ext cx="2975" cy="29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200" b="1">
                <a:solidFill>
                  <a:srgbClr val="0033CC"/>
                </a:solidFill>
              </a:rPr>
              <a:t>БЕЛОК</a:t>
            </a:r>
          </a:p>
        </p:txBody>
      </p:sp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5105400" y="1905000"/>
            <a:ext cx="38100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>
                <a:solidFill>
                  <a:srgbClr val="000000"/>
                </a:solidFill>
              </a:rPr>
              <a:t>Белки входят в состав разнообразных клеточных структур, регулируют процессы жизнедеятельности и могут запасаться в клетках.</a:t>
            </a:r>
          </a:p>
        </p:txBody>
      </p:sp>
      <p:grpSp>
        <p:nvGrpSpPr>
          <p:cNvPr id="25604" name="Group 3"/>
          <p:cNvGrpSpPr>
            <a:grpSpLocks/>
          </p:cNvGrpSpPr>
          <p:nvPr/>
        </p:nvGrpSpPr>
        <p:grpSpPr bwMode="auto">
          <a:xfrm>
            <a:off x="152400" y="152400"/>
            <a:ext cx="3656013" cy="3117850"/>
            <a:chOff x="96" y="96"/>
            <a:chExt cx="2303" cy="1964"/>
          </a:xfrm>
        </p:grpSpPr>
        <p:pic>
          <p:nvPicPr>
            <p:cNvPr id="2560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" y="96"/>
              <a:ext cx="2303" cy="19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5609" name="Text Box 5"/>
            <p:cNvSpPr txBox="1">
              <a:spLocks noChangeArrowheads="1"/>
            </p:cNvSpPr>
            <p:nvPr/>
          </p:nvSpPr>
          <p:spPr bwMode="auto">
            <a:xfrm>
              <a:off x="96" y="96"/>
              <a:ext cx="2303" cy="19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605" name="Group 6"/>
          <p:cNvGrpSpPr>
            <a:grpSpLocks/>
          </p:cNvGrpSpPr>
          <p:nvPr/>
        </p:nvGrpSpPr>
        <p:grpSpPr bwMode="auto">
          <a:xfrm>
            <a:off x="228600" y="3260725"/>
            <a:ext cx="4418013" cy="3367088"/>
            <a:chOff x="144" y="2054"/>
            <a:chExt cx="2783" cy="2121"/>
          </a:xfrm>
        </p:grpSpPr>
        <p:pic>
          <p:nvPicPr>
            <p:cNvPr id="25606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4" y="2054"/>
              <a:ext cx="2783" cy="212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5607" name="Text Box 8"/>
            <p:cNvSpPr txBox="1">
              <a:spLocks noChangeArrowheads="1"/>
            </p:cNvSpPr>
            <p:nvPr/>
          </p:nvSpPr>
          <p:spPr bwMode="auto">
            <a:xfrm>
              <a:off x="144" y="2054"/>
              <a:ext cx="2783" cy="212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200" b="1">
                <a:solidFill>
                  <a:srgbClr val="0033CC"/>
                </a:solidFill>
              </a:rPr>
              <a:t>ОПРЕДЕЛЕНИЕ  БЕЛКА</a:t>
            </a: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5105400" y="1905000"/>
            <a:ext cx="38100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Выньте комочек теста.</a:t>
            </a:r>
          </a:p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Осмотрите его.</a:t>
            </a:r>
          </a:p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Потрогайте его пальцем.</a:t>
            </a:r>
          </a:p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FF3300"/>
                </a:solidFill>
              </a:rPr>
              <a:t>Что чувствуете?</a:t>
            </a:r>
          </a:p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FF3300"/>
                </a:solidFill>
              </a:rPr>
              <a:t>Когда сомкнете пальцы что чувствуете?</a:t>
            </a:r>
          </a:p>
          <a:p>
            <a:pPr marL="341313" indent="-341313">
              <a:lnSpc>
                <a:spcPct val="90000"/>
              </a:lnSpc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FF3300"/>
                </a:solidFill>
              </a:rPr>
              <a:t>КЛЕЙКОВИНА</a:t>
            </a:r>
          </a:p>
        </p:txBody>
      </p:sp>
      <p:grpSp>
        <p:nvGrpSpPr>
          <p:cNvPr id="26628" name="Group 3"/>
          <p:cNvGrpSpPr>
            <a:grpSpLocks/>
          </p:cNvGrpSpPr>
          <p:nvPr/>
        </p:nvGrpSpPr>
        <p:grpSpPr bwMode="auto">
          <a:xfrm>
            <a:off x="304800" y="1905000"/>
            <a:ext cx="4722813" cy="2846388"/>
            <a:chOff x="192" y="1200"/>
            <a:chExt cx="2975" cy="1793"/>
          </a:xfrm>
        </p:grpSpPr>
        <p:pic>
          <p:nvPicPr>
            <p:cNvPr id="2662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b="43762"/>
            <a:stretch>
              <a:fillRect/>
            </a:stretch>
          </p:blipFill>
          <p:spPr bwMode="auto">
            <a:xfrm>
              <a:off x="192" y="1200"/>
              <a:ext cx="2975" cy="17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6630" name="Text Box 5"/>
            <p:cNvSpPr txBox="1">
              <a:spLocks noChangeArrowheads="1"/>
            </p:cNvSpPr>
            <p:nvPr/>
          </p:nvSpPr>
          <p:spPr bwMode="auto">
            <a:xfrm>
              <a:off x="192" y="1200"/>
              <a:ext cx="2975" cy="17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2" dur="500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7" dur="500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2" dur="500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200" b="1">
                <a:solidFill>
                  <a:srgbClr val="0033CC"/>
                </a:solidFill>
              </a:rPr>
              <a:t>НУКЛЕИНОВЫЕ  КИСЛОТЫ</a:t>
            </a:r>
          </a:p>
        </p:txBody>
      </p:sp>
      <p:grpSp>
        <p:nvGrpSpPr>
          <p:cNvPr id="27651" name="Group 2"/>
          <p:cNvGrpSpPr>
            <a:grpSpLocks/>
          </p:cNvGrpSpPr>
          <p:nvPr/>
        </p:nvGrpSpPr>
        <p:grpSpPr bwMode="auto">
          <a:xfrm>
            <a:off x="381000" y="1447800"/>
            <a:ext cx="2263775" cy="2970213"/>
            <a:chOff x="240" y="912"/>
            <a:chExt cx="1426" cy="1871"/>
          </a:xfrm>
        </p:grpSpPr>
        <p:pic>
          <p:nvPicPr>
            <p:cNvPr id="27656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0" y="912"/>
              <a:ext cx="1426" cy="187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7657" name="Text Box 4"/>
            <p:cNvSpPr txBox="1">
              <a:spLocks noChangeArrowheads="1"/>
            </p:cNvSpPr>
            <p:nvPr/>
          </p:nvSpPr>
          <p:spPr bwMode="auto">
            <a:xfrm>
              <a:off x="240" y="912"/>
              <a:ext cx="1426" cy="187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5105400" y="1905000"/>
            <a:ext cx="34290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70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>
                <a:solidFill>
                  <a:srgbClr val="000000"/>
                </a:solidFill>
              </a:rPr>
              <a:t>Ведущая роль в сохранении наследственной информации и передаче ее потомкам.</a:t>
            </a:r>
          </a:p>
          <a:p>
            <a:pPr marL="341313" indent="-341313">
              <a:spcBef>
                <a:spcPts val="700"/>
              </a:spcBef>
              <a:buClrTx/>
              <a:buSzPct val="70000"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800" b="1">
              <a:solidFill>
                <a:srgbClr val="000000"/>
              </a:solidFill>
            </a:endParaRPr>
          </a:p>
        </p:txBody>
      </p:sp>
      <p:grpSp>
        <p:nvGrpSpPr>
          <p:cNvPr id="27653" name="Group 6"/>
          <p:cNvGrpSpPr>
            <a:grpSpLocks/>
          </p:cNvGrpSpPr>
          <p:nvPr/>
        </p:nvGrpSpPr>
        <p:grpSpPr bwMode="auto">
          <a:xfrm>
            <a:off x="2362200" y="4286250"/>
            <a:ext cx="3021013" cy="2265363"/>
            <a:chOff x="1488" y="2700"/>
            <a:chExt cx="1903" cy="1427"/>
          </a:xfrm>
        </p:grpSpPr>
        <p:pic>
          <p:nvPicPr>
            <p:cNvPr id="27654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88" y="2700"/>
              <a:ext cx="1903" cy="142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7655" name="Text Box 8"/>
            <p:cNvSpPr txBox="1">
              <a:spLocks noChangeArrowheads="1"/>
            </p:cNvSpPr>
            <p:nvPr/>
          </p:nvSpPr>
          <p:spPr bwMode="auto">
            <a:xfrm>
              <a:off x="1488" y="2700"/>
              <a:ext cx="1903" cy="142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1371600" y="228600"/>
            <a:ext cx="7543800" cy="6608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В состав семян входят  </a:t>
            </a:r>
            <a:r>
              <a:rPr lang="ru-RU" sz="2600" b="1" dirty="0" err="1" smtClean="0">
                <a:solidFill>
                  <a:srgbClr val="FFFFFF"/>
                </a:solidFill>
              </a:rPr>
              <a:t>орга</a:t>
            </a:r>
            <a:r>
              <a:rPr lang="ru-RU" sz="2600" b="1" dirty="0" smtClean="0">
                <a:solidFill>
                  <a:srgbClr val="FFFFFF"/>
                </a:solidFill>
              </a:rPr>
              <a:t>                   </a:t>
            </a:r>
            <a:r>
              <a:rPr lang="ru-RU" sz="2600" b="1" dirty="0" smtClean="0">
                <a:solidFill>
                  <a:srgbClr val="000000"/>
                </a:solidFill>
              </a:rPr>
              <a:t>и  </a:t>
            </a:r>
            <a:r>
              <a:rPr lang="ru-RU" sz="2600" b="1" dirty="0">
                <a:solidFill>
                  <a:srgbClr val="FFFFFF"/>
                </a:solidFill>
              </a:rPr>
              <a:t>неорганические</a:t>
            </a:r>
            <a:r>
              <a:rPr lang="ru-RU" sz="2600" b="1" dirty="0">
                <a:solidFill>
                  <a:srgbClr val="000000"/>
                </a:solidFill>
              </a:rPr>
              <a:t> вещества.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К органическим веществам клетки относятся </a:t>
            </a:r>
            <a:r>
              <a:rPr lang="ru-RU" sz="2600" b="1" dirty="0">
                <a:solidFill>
                  <a:srgbClr val="FFFFFF"/>
                </a:solidFill>
              </a:rPr>
              <a:t>белки, жиры, углеводы и нуклеиновые кислоты</a:t>
            </a:r>
            <a:r>
              <a:rPr lang="ru-RU" sz="2600" b="1" dirty="0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Неорганические вещества клетки – это  </a:t>
            </a:r>
            <a:r>
              <a:rPr lang="ru-RU" sz="2600" b="1" dirty="0">
                <a:solidFill>
                  <a:srgbClr val="FFFFFF"/>
                </a:solidFill>
              </a:rPr>
              <a:t>вода и минеральные соли</a:t>
            </a:r>
            <a:r>
              <a:rPr lang="ru-RU" sz="2600" b="1" dirty="0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В присутствии йода крахмал </a:t>
            </a:r>
            <a:r>
              <a:rPr lang="ru-RU" sz="2600" b="1" dirty="0">
                <a:solidFill>
                  <a:srgbClr val="FFFFFF"/>
                </a:solidFill>
              </a:rPr>
              <a:t>синеет</a:t>
            </a:r>
            <a:r>
              <a:rPr lang="ru-RU" sz="2600" b="1" dirty="0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Много крахмала в  </a:t>
            </a:r>
            <a:r>
              <a:rPr lang="ru-RU" sz="2600" b="1" dirty="0">
                <a:solidFill>
                  <a:srgbClr val="FFFFFF"/>
                </a:solidFill>
              </a:rPr>
              <a:t>картофеле, пшенице, кукурузе</a:t>
            </a:r>
            <a:r>
              <a:rPr lang="ru-RU" sz="2600" b="1" dirty="0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Много </a:t>
            </a:r>
            <a:r>
              <a:rPr lang="ru-RU" sz="2600" b="1" dirty="0" smtClean="0">
                <a:solidFill>
                  <a:srgbClr val="000000"/>
                </a:solidFill>
              </a:rPr>
              <a:t>углеводов  </a:t>
            </a:r>
            <a:r>
              <a:rPr lang="ru-RU" sz="2600" b="1" dirty="0">
                <a:solidFill>
                  <a:srgbClr val="000000"/>
                </a:solidFill>
              </a:rPr>
              <a:t>в </a:t>
            </a:r>
            <a:r>
              <a:rPr lang="ru-RU" sz="2600" b="1" dirty="0">
                <a:solidFill>
                  <a:srgbClr val="FFFFFF"/>
                </a:solidFill>
              </a:rPr>
              <a:t>моркови, петрушке, шпинате, капусте</a:t>
            </a:r>
            <a:r>
              <a:rPr lang="ru-RU" sz="2600" b="1" dirty="0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Масличными культурами являются </a:t>
            </a:r>
            <a:r>
              <a:rPr lang="ru-RU" sz="2600" b="1" dirty="0">
                <a:solidFill>
                  <a:srgbClr val="FFFFFF"/>
                </a:solidFill>
              </a:rPr>
              <a:t>подсолнечник, лен, кунжут</a:t>
            </a:r>
            <a:r>
              <a:rPr lang="ru-RU" sz="2600" b="1" dirty="0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6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22" dur="2000"/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32" dur="500"/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7" dur="500"/>
                                        <p:tgtEl>
                                          <p:spTgt spid="296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1371600" y="228600"/>
            <a:ext cx="7543800" cy="6608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В состав семян входят </a:t>
            </a:r>
            <a:r>
              <a:rPr lang="ru-RU" sz="2600" b="1" dirty="0">
                <a:solidFill>
                  <a:srgbClr val="FF3300"/>
                </a:solidFill>
              </a:rPr>
              <a:t> органические </a:t>
            </a:r>
            <a:r>
              <a:rPr lang="ru-RU" sz="2600" b="1" dirty="0">
                <a:solidFill>
                  <a:srgbClr val="000000"/>
                </a:solidFill>
              </a:rPr>
              <a:t>и  </a:t>
            </a:r>
            <a:r>
              <a:rPr lang="ru-RU" sz="2600" b="1" dirty="0">
                <a:solidFill>
                  <a:srgbClr val="FF3300"/>
                </a:solidFill>
              </a:rPr>
              <a:t>неорганические</a:t>
            </a:r>
            <a:r>
              <a:rPr lang="ru-RU" sz="2600" b="1" dirty="0">
                <a:solidFill>
                  <a:srgbClr val="000000"/>
                </a:solidFill>
              </a:rPr>
              <a:t> вещества.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К органическим веществам клетки относятся </a:t>
            </a:r>
            <a:r>
              <a:rPr lang="ru-RU" sz="2600" b="1" dirty="0">
                <a:solidFill>
                  <a:srgbClr val="FF3300"/>
                </a:solidFill>
              </a:rPr>
              <a:t>белки, жиры, углеводы и нуклеиновые кислоты</a:t>
            </a:r>
            <a:r>
              <a:rPr lang="ru-RU" sz="2600" b="1" dirty="0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Неорганические вещества клетки – это  </a:t>
            </a:r>
            <a:r>
              <a:rPr lang="ru-RU" sz="2600" b="1" dirty="0">
                <a:solidFill>
                  <a:srgbClr val="FF3300"/>
                </a:solidFill>
              </a:rPr>
              <a:t>вода и минеральные соли</a:t>
            </a:r>
            <a:r>
              <a:rPr lang="ru-RU" sz="2600" b="1" dirty="0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В присутствии йода крахмал </a:t>
            </a:r>
            <a:r>
              <a:rPr lang="ru-RU" sz="2600" b="1" dirty="0">
                <a:solidFill>
                  <a:srgbClr val="FF3300"/>
                </a:solidFill>
              </a:rPr>
              <a:t>синеет</a:t>
            </a:r>
            <a:r>
              <a:rPr lang="ru-RU" sz="2600" b="1" dirty="0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Много крахмала в  </a:t>
            </a:r>
            <a:r>
              <a:rPr lang="ru-RU" sz="2600" b="1" dirty="0">
                <a:solidFill>
                  <a:srgbClr val="FF3300"/>
                </a:solidFill>
              </a:rPr>
              <a:t>картофеле, пшенице, кукурузе</a:t>
            </a:r>
            <a:r>
              <a:rPr lang="ru-RU" sz="2600" b="1" dirty="0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smtClean="0">
                <a:solidFill>
                  <a:srgbClr val="000000"/>
                </a:solidFill>
              </a:rPr>
              <a:t>Много углеводов </a:t>
            </a:r>
            <a:r>
              <a:rPr lang="ru-RU" sz="2600" b="1" dirty="0" smtClean="0">
                <a:solidFill>
                  <a:srgbClr val="000000"/>
                </a:solidFill>
              </a:rPr>
              <a:t>в </a:t>
            </a:r>
            <a:r>
              <a:rPr lang="ru-RU" sz="2600" b="1" dirty="0">
                <a:solidFill>
                  <a:srgbClr val="FF3300"/>
                </a:solidFill>
              </a:rPr>
              <a:t>моркови, петрушке, шпинате, капусте</a:t>
            </a:r>
            <a:r>
              <a:rPr lang="ru-RU" sz="2600" b="1" dirty="0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Char char="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600" b="1" dirty="0">
                <a:solidFill>
                  <a:srgbClr val="000000"/>
                </a:solidFill>
              </a:rPr>
              <a:t>Масличными культурами являются </a:t>
            </a:r>
            <a:r>
              <a:rPr lang="ru-RU" sz="2600" b="1" dirty="0">
                <a:solidFill>
                  <a:srgbClr val="FF3300"/>
                </a:solidFill>
              </a:rPr>
              <a:t>подсолнечник, лен, кунжут</a:t>
            </a:r>
            <a:r>
              <a:rPr lang="ru-RU" sz="2600" b="1" dirty="0">
                <a:solidFill>
                  <a:srgbClr val="000000"/>
                </a:solidFill>
              </a:rPr>
              <a:t>.</a:t>
            </a:r>
          </a:p>
          <a:p>
            <a:pPr marL="341313" indent="-341313">
              <a:spcBef>
                <a:spcPts val="650"/>
              </a:spcBef>
              <a:buClr>
                <a:srgbClr val="336666"/>
              </a:buClr>
              <a:buSzPct val="7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6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500034" y="357166"/>
            <a:ext cx="72739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Оцените свою работу на уроке и сдайте оценочные листы и тетради на проверку.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714348" y="2357430"/>
            <a:ext cx="748826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удивило вас сегодня на уроке?</a:t>
            </a:r>
          </a:p>
          <a:p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нового вы узнали?</a:t>
            </a:r>
          </a:p>
          <a:p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сможете применить свои знания?</a:t>
            </a:r>
          </a:p>
          <a:p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1524000" y="190500"/>
            <a:ext cx="7010400" cy="800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200" b="1">
                <a:solidFill>
                  <a:srgbClr val="336666"/>
                </a:solidFill>
              </a:rPr>
              <a:t>ДОМАШНЕЕ  ЗАДАНИЕ</a:t>
            </a:r>
          </a:p>
        </p:txBody>
      </p:sp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1524000" y="1219200"/>
            <a:ext cx="7010400" cy="480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lnSpc>
                <a:spcPct val="80000"/>
              </a:lnSpc>
              <a:spcBef>
                <a:spcPts val="425"/>
              </a:spcBef>
              <a:buClr>
                <a:srgbClr val="336666"/>
              </a:buClr>
              <a:buSzPct val="7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700" b="1" dirty="0" smtClean="0">
                <a:solidFill>
                  <a:srgbClr val="000000"/>
                </a:solidFill>
              </a:rPr>
              <a:t>      Параграф 8, вопросы на </a:t>
            </a:r>
            <a:r>
              <a:rPr lang="ru-RU" sz="1700" b="1" smtClean="0">
                <a:solidFill>
                  <a:srgbClr val="000000"/>
                </a:solidFill>
              </a:rPr>
              <a:t>странице 42</a:t>
            </a:r>
            <a:endParaRPr lang="ru-RU" sz="1700" b="1" dirty="0" smtClean="0">
              <a:solidFill>
                <a:srgbClr val="000000"/>
              </a:solidFill>
            </a:endParaRPr>
          </a:p>
          <a:p>
            <a:pPr marL="341313" indent="-341313">
              <a:lnSpc>
                <a:spcPct val="80000"/>
              </a:lnSpc>
              <a:spcBef>
                <a:spcPts val="425"/>
              </a:spcBef>
              <a:buClr>
                <a:srgbClr val="336666"/>
              </a:buClr>
              <a:buSzPct val="7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1700" b="1" dirty="0" smtClean="0">
              <a:solidFill>
                <a:srgbClr val="000000"/>
              </a:solidFill>
            </a:endParaRPr>
          </a:p>
          <a:p>
            <a:pPr marL="341313" indent="-341313">
              <a:lnSpc>
                <a:spcPct val="80000"/>
              </a:lnSpc>
              <a:spcBef>
                <a:spcPts val="425"/>
              </a:spcBef>
              <a:buClr>
                <a:srgbClr val="336666"/>
              </a:buClr>
              <a:buSzPct val="7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700" b="1" dirty="0" smtClean="0">
                <a:solidFill>
                  <a:schemeClr val="tx2"/>
                </a:solidFill>
              </a:rPr>
              <a:t> По выбору:</a:t>
            </a:r>
          </a:p>
          <a:p>
            <a:pPr marL="341313" indent="-341313">
              <a:lnSpc>
                <a:spcPct val="80000"/>
              </a:lnSpc>
              <a:spcBef>
                <a:spcPts val="425"/>
              </a:spcBef>
              <a:buClr>
                <a:srgbClr val="336666"/>
              </a:buClr>
              <a:buSzPct val="7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1700" b="1" dirty="0" smtClean="0">
              <a:solidFill>
                <a:schemeClr val="tx1"/>
              </a:solidFill>
            </a:endParaRPr>
          </a:p>
          <a:p>
            <a:pPr marL="341313" indent="-341313">
              <a:lnSpc>
                <a:spcPct val="80000"/>
              </a:lnSpc>
              <a:spcBef>
                <a:spcPts val="425"/>
              </a:spcBef>
              <a:buClr>
                <a:srgbClr val="336666"/>
              </a:buClr>
              <a:buSzPct val="7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700" b="1" dirty="0" smtClean="0">
                <a:solidFill>
                  <a:schemeClr val="tx1"/>
                </a:solidFill>
              </a:rPr>
              <a:t>  </a:t>
            </a:r>
            <a:r>
              <a:rPr lang="ru-RU" sz="1700" b="1" dirty="0" smtClean="0">
                <a:solidFill>
                  <a:schemeClr val="accent1"/>
                </a:solidFill>
              </a:rPr>
              <a:t>1.</a:t>
            </a:r>
            <a:r>
              <a:rPr lang="ru-RU" sz="1700" b="1" dirty="0" smtClean="0">
                <a:solidFill>
                  <a:schemeClr val="tx1"/>
                </a:solidFill>
              </a:rPr>
              <a:t> Используя ресурсы интернета или дополнительную литературу, проведите исследование и сделайте краткое сообщение о том, какие растения используют люди в разных странах, где человек использует различные вещества растительных клеток?</a:t>
            </a:r>
          </a:p>
          <a:p>
            <a:pPr marL="341313" indent="-341313">
              <a:lnSpc>
                <a:spcPct val="80000"/>
              </a:lnSpc>
              <a:spcBef>
                <a:spcPts val="425"/>
              </a:spcBef>
              <a:buClr>
                <a:srgbClr val="336666"/>
              </a:buClr>
              <a:buSzPct val="7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1700" b="1" dirty="0" smtClean="0">
              <a:solidFill>
                <a:schemeClr val="tx1"/>
              </a:solidFill>
            </a:endParaRPr>
          </a:p>
          <a:p>
            <a:pPr marL="341313" indent="-341313">
              <a:lnSpc>
                <a:spcPct val="80000"/>
              </a:lnSpc>
              <a:spcBef>
                <a:spcPts val="425"/>
              </a:spcBef>
              <a:buClr>
                <a:srgbClr val="336666"/>
              </a:buClr>
              <a:buSzPct val="7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1700" b="1" dirty="0" smtClean="0">
                <a:solidFill>
                  <a:schemeClr val="accent1"/>
                </a:solidFill>
              </a:rPr>
              <a:t>  2. </a:t>
            </a:r>
            <a:r>
              <a:rPr lang="ru-RU" sz="1700" b="1" dirty="0" smtClean="0">
                <a:solidFill>
                  <a:schemeClr val="tx1"/>
                </a:solidFill>
              </a:rPr>
              <a:t>Написать рассказ или сказку про вещества клетки.</a:t>
            </a:r>
            <a:endParaRPr lang="ru-RU" sz="17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555875" y="365125"/>
            <a:ext cx="3311525" cy="5794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Тема урока:</a:t>
            </a:r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1157288" y="944563"/>
            <a:ext cx="6829425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1"/>
                </a:gradFill>
                <a:latin typeface="Arial"/>
                <a:cs typeface="Arial"/>
              </a:rPr>
              <a:t>Химический состав клетки.</a:t>
            </a:r>
          </a:p>
        </p:txBody>
      </p:sp>
      <p:pic>
        <p:nvPicPr>
          <p:cNvPr id="15366" name="Picture 11"/>
          <p:cNvPicPr>
            <a:picLocks noChangeAspect="1" noChangeArrowheads="1"/>
          </p:cNvPicPr>
          <p:nvPr/>
        </p:nvPicPr>
        <p:blipFill>
          <a:blip r:embed="rId3"/>
          <a:srcRect r="47585"/>
          <a:stretch>
            <a:fillRect/>
          </a:stretch>
        </p:blipFill>
        <p:spPr bwMode="auto">
          <a:xfrm>
            <a:off x="250825" y="2420938"/>
            <a:ext cx="1584325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001838" y="3284538"/>
            <a:ext cx="6049962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Цель: 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изучение химического состава клетки 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500166" y="2357430"/>
            <a:ext cx="698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 исследования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растений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971550" y="692150"/>
            <a:ext cx="2447925" cy="5794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Задачи:</a:t>
            </a:r>
            <a:r>
              <a:rPr lang="ru-RU" sz="3200" dirty="0">
                <a:solidFill>
                  <a:srgbClr val="CC0099"/>
                </a:solidFill>
              </a:rPr>
              <a:t> </a:t>
            </a: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684213" y="1341438"/>
            <a:ext cx="72739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Экспериментально </a:t>
            </a: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выяснить химический состав клетки растений;</a:t>
            </a:r>
          </a:p>
        </p:txBody>
      </p:sp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785786" y="3286125"/>
            <a:ext cx="720251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выявить </a:t>
            </a: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практическое 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значение </a:t>
            </a:r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растительных 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веществ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1638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1" name="Group 1"/>
          <p:cNvGraphicFramePr>
            <a:graphicFrameLocks noGrp="1"/>
          </p:cNvGraphicFramePr>
          <p:nvPr/>
        </p:nvGraphicFramePr>
        <p:xfrm>
          <a:off x="1143000" y="304800"/>
          <a:ext cx="7612063" cy="6867532"/>
        </p:xfrm>
        <a:graphic>
          <a:graphicData uri="http://schemas.openxmlformats.org/drawingml/2006/table">
            <a:tbl>
              <a:tblPr/>
              <a:tblGrid>
                <a:gridCol w="447675"/>
                <a:gridCol w="447675"/>
                <a:gridCol w="447675"/>
                <a:gridCol w="447675"/>
                <a:gridCol w="447675"/>
                <a:gridCol w="447675"/>
                <a:gridCol w="447675"/>
                <a:gridCol w="447675"/>
                <a:gridCol w="449263"/>
                <a:gridCol w="447675"/>
                <a:gridCol w="447675"/>
                <a:gridCol w="447675"/>
                <a:gridCol w="447675"/>
                <a:gridCol w="447675"/>
                <a:gridCol w="447675"/>
                <a:gridCol w="447675"/>
                <a:gridCol w="447675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Х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Л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Р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П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Л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С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Т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Ы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Я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Д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Р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Ц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Д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Ы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И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К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Р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Т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П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Л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С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Т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И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Д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Ы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Е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Ш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П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Т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К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Л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В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К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У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Л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Ь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Б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Л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Ч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К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З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М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5" name="Group 1"/>
          <p:cNvGraphicFramePr>
            <a:graphicFrameLocks noGrp="1"/>
          </p:cNvGraphicFramePr>
          <p:nvPr/>
        </p:nvGraphicFramePr>
        <p:xfrm>
          <a:off x="1143000" y="304800"/>
          <a:ext cx="7612063" cy="6867532"/>
        </p:xfrm>
        <a:graphic>
          <a:graphicData uri="http://schemas.openxmlformats.org/drawingml/2006/table">
            <a:tbl>
              <a:tblPr/>
              <a:tblGrid>
                <a:gridCol w="447675"/>
                <a:gridCol w="447675"/>
                <a:gridCol w="447675"/>
                <a:gridCol w="447675"/>
                <a:gridCol w="447675"/>
                <a:gridCol w="447675"/>
                <a:gridCol w="447675"/>
                <a:gridCol w="447675"/>
                <a:gridCol w="449263"/>
                <a:gridCol w="447675"/>
                <a:gridCol w="447675"/>
                <a:gridCol w="447675"/>
                <a:gridCol w="447675"/>
                <a:gridCol w="447675"/>
                <a:gridCol w="447675"/>
                <a:gridCol w="447675"/>
                <a:gridCol w="447675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Х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Л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Р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Л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Т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Ы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Я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Д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Р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Ц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Д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Ы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И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Р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Т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Л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Т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И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Д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Ы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Е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Ш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Т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Л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90000" marR="90000" marT="6091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В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У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Л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Ь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Б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Л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Ч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З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А</a:t>
                      </a:r>
                    </a:p>
                  </a:txBody>
                  <a:tcPr marL="90000" marR="90000" marT="69732" marB="46800" horzOverflow="overflow">
                    <a:lnL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65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69732" marB="46800" horzOverflow="overflow">
                    <a:lnL>
                      <a:noFill/>
                    </a:lnL>
                    <a:lnR>
                      <a:noFill/>
                    </a:lnR>
                    <a:lnT w="2880" cap="flat" cmpd="sng" algn="ctr">
                      <a:solidFill>
                        <a:srgbClr val="33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1"/>
          <p:cNvGrpSpPr>
            <a:grpSpLocks/>
          </p:cNvGrpSpPr>
          <p:nvPr/>
        </p:nvGrpSpPr>
        <p:grpSpPr bwMode="auto">
          <a:xfrm>
            <a:off x="0" y="-228600"/>
            <a:ext cx="9142413" cy="6856413"/>
            <a:chOff x="0" y="-144"/>
            <a:chExt cx="5759" cy="4319"/>
          </a:xfrm>
        </p:grpSpPr>
        <p:pic>
          <p:nvPicPr>
            <p:cNvPr id="1126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44"/>
              <a:ext cx="5759" cy="43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1268" name="Text Box 3"/>
            <p:cNvSpPr txBox="1">
              <a:spLocks noChangeArrowheads="1"/>
            </p:cNvSpPr>
            <p:nvPr/>
          </p:nvSpPr>
          <p:spPr bwMode="auto">
            <a:xfrm>
              <a:off x="0" y="-144"/>
              <a:ext cx="5759" cy="43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512"/>
            <a:ext cx="9144000" cy="682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971550" y="692150"/>
            <a:ext cx="3886202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План работы:</a:t>
            </a:r>
            <a:r>
              <a:rPr lang="ru-RU" sz="3200" dirty="0" smtClean="0">
                <a:solidFill>
                  <a:srgbClr val="CC0099"/>
                </a:solidFill>
              </a:rPr>
              <a:t> </a:t>
            </a:r>
            <a:endParaRPr lang="ru-RU" sz="3200" dirty="0">
              <a:solidFill>
                <a:srgbClr val="CC0099"/>
              </a:solidFill>
            </a:endParaRP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714348" y="1285860"/>
            <a:ext cx="77153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lvl="1" indent="-457200">
              <a:spcBef>
                <a:spcPct val="50000"/>
              </a:spcBef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Изучаем теоретический материал по учебнику;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714348" y="2285992"/>
            <a:ext cx="771530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Доказываем экспериментально –     практически;</a:t>
            </a:r>
          </a:p>
          <a:p>
            <a:endParaRPr lang="ru-RU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Записываем схемой в тетрадь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1638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1524000" y="176213"/>
            <a:ext cx="7010400" cy="1554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>
                <a:solidFill>
                  <a:srgbClr val="0033CC"/>
                </a:solidFill>
              </a:rPr>
              <a:t>ХИМИЧЕСКИЙ  СОСТАВ  КЛЕТКИ</a:t>
            </a:r>
            <a:br>
              <a:rPr lang="ru-RU" sz="2400" b="1">
                <a:solidFill>
                  <a:srgbClr val="0033CC"/>
                </a:solidFill>
              </a:rPr>
            </a:br>
            <a:r>
              <a:rPr lang="ru-RU" sz="2400" b="1">
                <a:solidFill>
                  <a:srgbClr val="0033CC"/>
                </a:solidFill>
              </a:rPr>
              <a:t/>
            </a:r>
            <a:br>
              <a:rPr lang="ru-RU" sz="2400" b="1">
                <a:solidFill>
                  <a:srgbClr val="0033CC"/>
                </a:solidFill>
              </a:rPr>
            </a:br>
            <a:r>
              <a:rPr lang="ru-RU" sz="2400" b="1">
                <a:solidFill>
                  <a:srgbClr val="0033CC"/>
                </a:solidFill>
              </a:rPr>
              <a:t/>
            </a:r>
            <a:br>
              <a:rPr lang="ru-RU" sz="2400" b="1">
                <a:solidFill>
                  <a:srgbClr val="0033CC"/>
                </a:solidFill>
              </a:rPr>
            </a:br>
            <a:endParaRPr lang="ru-RU" sz="2400" b="1">
              <a:solidFill>
                <a:srgbClr val="0033CC"/>
              </a:solidFill>
            </a:endParaRPr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609600" y="1905000"/>
            <a:ext cx="83058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FFFFFF"/>
                </a:solidFill>
              </a:rPr>
              <a:t>НЕОРГАНИЧЕСКИЕ ВЕЩЕСТВА    ОРГАНИЧЕСКИЕ  ВЕЩЕСТВА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>
              <a:solidFill>
                <a:srgbClr val="FFFFFF"/>
              </a:solidFill>
            </a:endParaRP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FFFFFF"/>
                </a:solidFill>
              </a:rPr>
              <a:t>ВОДА                                                 ЖИРЫ                                 БЕЛКИ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FFFFFF"/>
                </a:solidFill>
              </a:rPr>
              <a:t>          МИНЕРАЛЬНЫЕ  СОЛИ                           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FFFFFF"/>
                </a:solidFill>
              </a:rPr>
              <a:t>                                                                              НУКЛЕИНОВЫЕ  КИСЛОТЫ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>
              <a:solidFill>
                <a:srgbClr val="FFFFFF"/>
              </a:solidFill>
            </a:endParaRP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FFFFFF"/>
                </a:solidFill>
              </a:rPr>
              <a:t>                                                                   УГЛЕВОДЫ</a:t>
            </a: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>
              <a:solidFill>
                <a:srgbClr val="FFFFFF"/>
              </a:solidFill>
            </a:endParaRP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b="1">
              <a:solidFill>
                <a:srgbClr val="FFFFFF"/>
              </a:solidFill>
            </a:endParaRPr>
          </a:p>
          <a:p>
            <a:pPr marL="342900" indent="-341313">
              <a:spcBef>
                <a:spcPts val="450"/>
              </a:spcBef>
              <a:buClrTx/>
              <a:buSzPct val="7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b="1">
                <a:solidFill>
                  <a:srgbClr val="FFFFFF"/>
                </a:solidFill>
              </a:rPr>
              <a:t>                                                               КРАХМАЛ     САХАР   КЛЕТЧАТКА</a:t>
            </a:r>
          </a:p>
        </p:txBody>
      </p:sp>
      <p:sp>
        <p:nvSpPr>
          <p:cNvPr id="30724" name="Line 3"/>
          <p:cNvSpPr>
            <a:spLocks noChangeShapeType="1"/>
          </p:cNvSpPr>
          <p:nvPr/>
        </p:nvSpPr>
        <p:spPr bwMode="auto">
          <a:xfrm flipH="1">
            <a:off x="2894013" y="685800"/>
            <a:ext cx="1069975" cy="11430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25" name="Line 4"/>
          <p:cNvSpPr>
            <a:spLocks noChangeShapeType="1"/>
          </p:cNvSpPr>
          <p:nvPr/>
        </p:nvSpPr>
        <p:spPr bwMode="auto">
          <a:xfrm>
            <a:off x="5334000" y="685800"/>
            <a:ext cx="685800" cy="11430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26" name="Line 5"/>
          <p:cNvSpPr>
            <a:spLocks noChangeShapeType="1"/>
          </p:cNvSpPr>
          <p:nvPr/>
        </p:nvSpPr>
        <p:spPr bwMode="auto">
          <a:xfrm flipH="1">
            <a:off x="836613" y="2286000"/>
            <a:ext cx="384175" cy="304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27" name="Line 6"/>
          <p:cNvSpPr>
            <a:spLocks noChangeShapeType="1"/>
          </p:cNvSpPr>
          <p:nvPr/>
        </p:nvSpPr>
        <p:spPr bwMode="auto">
          <a:xfrm flipH="1">
            <a:off x="2132013" y="2286000"/>
            <a:ext cx="79375" cy="685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28" name="Line 7"/>
          <p:cNvSpPr>
            <a:spLocks noChangeShapeType="1"/>
          </p:cNvSpPr>
          <p:nvPr/>
        </p:nvSpPr>
        <p:spPr bwMode="auto">
          <a:xfrm flipH="1">
            <a:off x="4875213" y="2286000"/>
            <a:ext cx="307975" cy="304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29" name="Line 8"/>
          <p:cNvSpPr>
            <a:spLocks noChangeShapeType="1"/>
          </p:cNvSpPr>
          <p:nvPr/>
        </p:nvSpPr>
        <p:spPr bwMode="auto">
          <a:xfrm>
            <a:off x="7239000" y="2286000"/>
            <a:ext cx="609600" cy="304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30" name="Line 9"/>
          <p:cNvSpPr>
            <a:spLocks noChangeShapeType="1"/>
          </p:cNvSpPr>
          <p:nvPr/>
        </p:nvSpPr>
        <p:spPr bwMode="auto">
          <a:xfrm>
            <a:off x="6705600" y="2286000"/>
            <a:ext cx="1588" cy="9144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31" name="Line 10"/>
          <p:cNvSpPr>
            <a:spLocks noChangeShapeType="1"/>
          </p:cNvSpPr>
          <p:nvPr/>
        </p:nvSpPr>
        <p:spPr bwMode="auto">
          <a:xfrm flipH="1">
            <a:off x="5180013" y="2286000"/>
            <a:ext cx="612775" cy="16002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32" name="Line 11"/>
          <p:cNvSpPr>
            <a:spLocks noChangeShapeType="1"/>
          </p:cNvSpPr>
          <p:nvPr/>
        </p:nvSpPr>
        <p:spPr bwMode="auto">
          <a:xfrm flipH="1">
            <a:off x="5256213" y="4191000"/>
            <a:ext cx="231775" cy="685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33" name="Line 12"/>
          <p:cNvSpPr>
            <a:spLocks noChangeShapeType="1"/>
          </p:cNvSpPr>
          <p:nvPr/>
        </p:nvSpPr>
        <p:spPr bwMode="auto">
          <a:xfrm>
            <a:off x="5943600" y="4267200"/>
            <a:ext cx="609600" cy="6096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34" name="Line 13"/>
          <p:cNvSpPr>
            <a:spLocks noChangeShapeType="1"/>
          </p:cNvSpPr>
          <p:nvPr/>
        </p:nvSpPr>
        <p:spPr bwMode="auto">
          <a:xfrm>
            <a:off x="6248400" y="4191000"/>
            <a:ext cx="1676400" cy="685800"/>
          </a:xfrm>
          <a:prstGeom prst="line">
            <a:avLst/>
          </a:prstGeom>
          <a:noFill/>
          <a:ln w="9360">
            <a:solidFill>
              <a:srgbClr val="336666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химический состав клетки -5-сайт</Template>
  <TotalTime>272</TotalTime>
  <Words>754</Words>
  <Application>Microsoft Office PowerPoint</Application>
  <PresentationFormat>Экран (4:3)</PresentationFormat>
  <Paragraphs>294</Paragraphs>
  <Slides>28</Slides>
  <Notes>23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1_Тема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Татьяна</cp:lastModifiedBy>
  <cp:revision>20</cp:revision>
  <cp:lastPrinted>1601-01-01T00:00:00Z</cp:lastPrinted>
  <dcterms:created xsi:type="dcterms:W3CDTF">2015-02-18T14:00:54Z</dcterms:created>
  <dcterms:modified xsi:type="dcterms:W3CDTF">2002-02-03T06:26:11Z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